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lac" ContentType="audi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82" r:id="rId2"/>
    <p:sldId id="257" r:id="rId3"/>
    <p:sldId id="287" r:id="rId4"/>
    <p:sldId id="286" r:id="rId5"/>
    <p:sldId id="283" r:id="rId6"/>
    <p:sldId id="299" r:id="rId7"/>
    <p:sldId id="298" r:id="rId8"/>
    <p:sldId id="297" r:id="rId9"/>
    <p:sldId id="296" r:id="rId10"/>
    <p:sldId id="295" r:id="rId11"/>
    <p:sldId id="276" r:id="rId12"/>
    <p:sldId id="293" r:id="rId13"/>
    <p:sldId id="288" r:id="rId14"/>
    <p:sldId id="284" r:id="rId15"/>
    <p:sldId id="289" r:id="rId16"/>
    <p:sldId id="292" r:id="rId17"/>
    <p:sldId id="294" r:id="rId18"/>
    <p:sldId id="291" r:id="rId19"/>
    <p:sldId id="300" r:id="rId20"/>
    <p:sldId id="301" r:id="rId21"/>
    <p:sldId id="280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B0E3"/>
    <a:srgbClr val="08ADE3"/>
    <a:srgbClr val="14B0E3"/>
    <a:srgbClr val="65C2E3"/>
    <a:srgbClr val="19B1E3"/>
    <a:srgbClr val="0EAEE3"/>
    <a:srgbClr val="0DAEE3"/>
    <a:srgbClr val="15B0E3"/>
    <a:srgbClr val="1DB2E3"/>
    <a:srgbClr val="77C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95" autoAdjust="0"/>
    <p:restoredTop sz="91050" autoAdjust="0"/>
  </p:normalViewPr>
  <p:slideViewPr>
    <p:cSldViewPr snapToGrid="0">
      <p:cViewPr varScale="1">
        <p:scale>
          <a:sx n="64" d="100"/>
          <a:sy n="64" d="100"/>
        </p:scale>
        <p:origin x="-1068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flac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A9A77-0CE4-4E25-84E3-55E75407559E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71A85F-987C-4966-9EA5-739D5AF1443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992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5677-1990-4DEF-94A6-269AB3DAB6C5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6C3AE-BC06-43B9-998E-CC8415D264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865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5677-1990-4DEF-94A6-269AB3DAB6C5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6C3AE-BC06-43B9-998E-CC8415D264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446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5677-1990-4DEF-94A6-269AB3DAB6C5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6C3AE-BC06-43B9-998E-CC8415D264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4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2CA398"/>
              </a:gs>
              <a:gs pos="100000">
                <a:srgbClr val="99DC9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8170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78C6E2"/>
              </a:gs>
              <a:gs pos="100000">
                <a:srgbClr val="00ABE3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23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E63F0A"/>
              </a:gs>
              <a:gs pos="100000">
                <a:srgbClr val="D7001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831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6348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5677-1990-4DEF-94A6-269AB3DAB6C5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6C3AE-BC06-43B9-998E-CC8415D264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398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5677-1990-4DEF-94A6-269AB3DAB6C5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6C3AE-BC06-43B9-998E-CC8415D264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54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5677-1990-4DEF-94A6-269AB3DAB6C5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6C3AE-BC06-43B9-998E-CC8415D264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567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5677-1990-4DEF-94A6-269AB3DAB6C5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6C3AE-BC06-43B9-998E-CC8415D264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785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A5677-1990-4DEF-94A6-269AB3DAB6C5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6C3AE-BC06-43B9-998E-CC8415D264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563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flac"/><Relationship Id="rId1" Type="http://schemas.microsoft.com/office/2007/relationships/media" Target="../media/media1.flac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flac"/><Relationship Id="rId1" Type="http://schemas.microsoft.com/office/2007/relationships/media" Target="../media/media1.flac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flac"/><Relationship Id="rId1" Type="http://schemas.microsoft.com/office/2007/relationships/media" Target="../media/media1.flac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flac"/><Relationship Id="rId1" Type="http://schemas.microsoft.com/office/2007/relationships/media" Target="../media/media1.flac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六边形 56"/>
          <p:cNvSpPr/>
          <p:nvPr/>
        </p:nvSpPr>
        <p:spPr>
          <a:xfrm rot="5400000">
            <a:off x="3977317" y="5593935"/>
            <a:ext cx="4237367" cy="3616159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六边形 61"/>
          <p:cNvSpPr/>
          <p:nvPr/>
        </p:nvSpPr>
        <p:spPr>
          <a:xfrm rot="5400000" flipH="1">
            <a:off x="2583546" y="7014855"/>
            <a:ext cx="3207864" cy="2737582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六边形 62"/>
          <p:cNvSpPr/>
          <p:nvPr/>
        </p:nvSpPr>
        <p:spPr>
          <a:xfrm rot="5400000" flipH="1">
            <a:off x="3405372" y="5833227"/>
            <a:ext cx="1188193" cy="1014000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六边形 63"/>
          <p:cNvSpPr/>
          <p:nvPr/>
        </p:nvSpPr>
        <p:spPr>
          <a:xfrm rot="5400000" flipH="1">
            <a:off x="8280493" y="5239130"/>
            <a:ext cx="1188193" cy="1014000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六边形 64"/>
          <p:cNvSpPr/>
          <p:nvPr/>
        </p:nvSpPr>
        <p:spPr>
          <a:xfrm rot="5400000" flipH="1">
            <a:off x="8812784" y="6406577"/>
            <a:ext cx="1689837" cy="1442102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六边形 65"/>
          <p:cNvSpPr/>
          <p:nvPr/>
        </p:nvSpPr>
        <p:spPr>
          <a:xfrm rot="5400000" flipH="1">
            <a:off x="9827152" y="6349133"/>
            <a:ext cx="2635986" cy="2249543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六边形 66"/>
          <p:cNvSpPr/>
          <p:nvPr/>
        </p:nvSpPr>
        <p:spPr>
          <a:xfrm rot="5400000" flipH="1">
            <a:off x="1957338" y="6647237"/>
            <a:ext cx="1833900" cy="1565045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六边形 67"/>
          <p:cNvSpPr/>
          <p:nvPr/>
        </p:nvSpPr>
        <p:spPr>
          <a:xfrm rot="5400000" flipH="1">
            <a:off x="-300354" y="5341249"/>
            <a:ext cx="2581335" cy="2202903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六边形 71"/>
          <p:cNvSpPr/>
          <p:nvPr/>
        </p:nvSpPr>
        <p:spPr>
          <a:xfrm rot="5400000" flipH="1">
            <a:off x="8480954" y="6906027"/>
            <a:ext cx="519340" cy="443204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084535" y="3578311"/>
            <a:ext cx="4859022" cy="2862322"/>
          </a:xfrm>
          <a:prstGeom prst="rect">
            <a:avLst/>
          </a:prstGeom>
          <a:noFill/>
          <a:effectLst>
            <a:outerShdw blurRad="114300" dist="38100" dir="5460000" algn="tr" rotWithShape="0">
              <a:prstClr val="black">
                <a:alpha val="16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第</a:t>
            </a:r>
            <a:r>
              <a:rPr lang="en-US" altLang="zh-CN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f</a:t>
            </a:r>
            <a:r>
              <a:rPr lang="zh-CN" altLang="en-US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小组</a:t>
            </a:r>
            <a:endParaRPr lang="en-US" altLang="zh-CN" sz="3600" dirty="0">
              <a:solidFill>
                <a:schemeClr val="bg1"/>
              </a:solidFill>
              <a:latin typeface="锐字云字库超粗黑体1.0" panose="02010604000000000000" pitchFamily="2" charset="-122"/>
              <a:ea typeface="锐字云字库超粗黑体1.0" panose="02010604000000000000" pitchFamily="2" charset="-122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组员：蔡一莎  主讲人</a:t>
            </a:r>
            <a:endParaRPr lang="en-US" altLang="zh-CN" sz="3600" dirty="0">
              <a:solidFill>
                <a:schemeClr val="bg1"/>
              </a:solidFill>
              <a:latin typeface="锐字云字库超粗黑体1.0" panose="02010604000000000000" pitchFamily="2" charset="-122"/>
              <a:ea typeface="锐字云字库超粗黑体1.0" panose="02010604000000000000" pitchFamily="2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	   </a:t>
            </a:r>
            <a:r>
              <a:rPr lang="zh-CN" altLang="en-US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许博倩  </a:t>
            </a:r>
            <a:r>
              <a:rPr lang="en-US" altLang="zh-CN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ppt</a:t>
            </a:r>
            <a:r>
              <a:rPr lang="zh-CN" altLang="en-US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制作</a:t>
            </a:r>
            <a:endParaRPr lang="en-US" altLang="zh-CN" sz="3600" dirty="0">
              <a:solidFill>
                <a:schemeClr val="bg1"/>
              </a:solidFill>
              <a:latin typeface="锐字云字库超粗黑体1.0" panose="02010604000000000000" pitchFamily="2" charset="-122"/>
              <a:ea typeface="锐字云字库超粗黑体1.0" panose="02010604000000000000" pitchFamily="2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	   </a:t>
            </a:r>
            <a:r>
              <a:rPr lang="zh-CN" altLang="en-US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安欣阳  </a:t>
            </a:r>
            <a:r>
              <a:rPr lang="en-US" altLang="zh-CN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ppt</a:t>
            </a:r>
            <a:r>
              <a:rPr lang="zh-CN" altLang="en-US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制作</a:t>
            </a:r>
            <a:endParaRPr lang="en-US" altLang="zh-CN" sz="3600" dirty="0">
              <a:solidFill>
                <a:schemeClr val="bg1"/>
              </a:solidFill>
              <a:latin typeface="锐字云字库超粗黑体1.0" panose="02010604000000000000" pitchFamily="2" charset="-122"/>
              <a:ea typeface="锐字云字库超粗黑体1.0" panose="02010604000000000000" pitchFamily="2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	   </a:t>
            </a:r>
            <a:r>
              <a:rPr lang="zh-CN" altLang="en-US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郭晏桐  </a:t>
            </a:r>
            <a:r>
              <a:rPr lang="en-US" altLang="zh-CN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ppt</a:t>
            </a:r>
            <a:r>
              <a:rPr lang="zh-CN" altLang="en-US" sz="3600" dirty="0">
                <a:solidFill>
                  <a:schemeClr val="bg1"/>
                </a:solidFill>
                <a:latin typeface="锐字云字库超粗黑体1.0" panose="02010604000000000000" pitchFamily="2" charset="-122"/>
                <a:ea typeface="锐字云字库超粗黑体1.0" panose="02010604000000000000" pitchFamily="2" charset="-122"/>
              </a:rPr>
              <a:t>制作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49660" y="765155"/>
            <a:ext cx="11868767" cy="1446550"/>
          </a:xfrm>
          <a:prstGeom prst="rect">
            <a:avLst/>
          </a:prstGeom>
          <a:noFill/>
          <a:effectLst>
            <a:outerShdw blurRad="114300" dist="38100" dir="5460000" algn="tr" rotWithShape="0">
              <a:prstClr val="black">
                <a:alpha val="16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solidFill>
                  <a:schemeClr val="bg1"/>
                </a:solidFill>
                <a:latin typeface="Agency FB" panose="020B0503020202020204" pitchFamily="34" charset="0"/>
              </a:rPr>
              <a:t>数字电路与逻辑小班课</a:t>
            </a:r>
          </a:p>
        </p:txBody>
      </p:sp>
      <p:sp>
        <p:nvSpPr>
          <p:cNvPr id="25" name="六边形 24"/>
          <p:cNvSpPr/>
          <p:nvPr/>
        </p:nvSpPr>
        <p:spPr>
          <a:xfrm rot="5400000" flipH="1">
            <a:off x="7644409" y="5524526"/>
            <a:ext cx="519344" cy="443208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5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6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65" tmFilter="0, 0; 0.125,0.2665; 0.25,0.4; 0.375,0.465; 0.5,0.5;  0.625,0.535; 0.75,0.6; 0.875,0.7335; 1,1">
                                          <p:stCondLst>
                                            <p:cond delay="36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83" tmFilter="0, 0; 0.125,0.2665; 0.25,0.4; 0.375,0.465; 0.5,0.5;  0.625,0.535; 0.75,0.6; 0.875,0.7335; 1,1">
                                          <p:stCondLst>
                                            <p:cond delay="7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90" tmFilter="0, 0; 0.125,0.2665; 0.25,0.4; 0.375,0.465; 0.5,0.5;  0.625,0.535; 0.75,0.6; 0.875,0.7335; 1,1">
                                          <p:stCondLst>
                                            <p:cond delay="91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4">
                                          <p:stCondLst>
                                            <p:cond delay="35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91" decel="50000">
                                          <p:stCondLst>
                                            <p:cond delay="37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4">
                                          <p:stCondLst>
                                            <p:cond delay="72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91" decel="50000">
                                          <p:stCondLst>
                                            <p:cond delay="73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4">
                                          <p:stCondLst>
                                            <p:cond delay="903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91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4">
                                          <p:stCondLst>
                                            <p:cond delay="99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91" decel="50000">
                                          <p:stCondLst>
                                            <p:cond delay="100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72" grpId="0" animBg="1"/>
      <p:bldP spid="4" grpId="0"/>
      <p:bldP spid="8" grpId="0"/>
      <p:bldP spid="2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BE9BD77A-C477-467D-8B7B-A83C53575E00}"/>
              </a:ext>
            </a:extLst>
          </p:cNvPr>
          <p:cNvSpPr txBox="1"/>
          <p:nvPr/>
        </p:nvSpPr>
        <p:spPr>
          <a:xfrm>
            <a:off x="1044831" y="312521"/>
            <a:ext cx="100058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a</a:t>
            </a:r>
            <a:r>
              <a:rPr lang="en-US" altLang="zh-CN" sz="2400" dirty="0" err="1" smtClean="0"/>
              <a:t>dd_sub</a:t>
            </a:r>
            <a:r>
              <a:rPr lang="zh-CN" altLang="en-US" sz="2400" dirty="0" smtClean="0"/>
              <a:t>设置为固定值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时进行加法运算，设置为固定值</a:t>
            </a:r>
            <a:r>
              <a:rPr lang="en-US" altLang="zh-CN" sz="2400" dirty="0" smtClean="0"/>
              <a:t>0</a:t>
            </a:r>
            <a:r>
              <a:rPr lang="zh-CN" altLang="en-US" sz="2400" dirty="0" smtClean="0"/>
              <a:t>时进行减法运算。</a:t>
            </a:r>
            <a:endParaRPr lang="en-US" altLang="zh-CN" sz="2400" dirty="0" smtClean="0"/>
          </a:p>
          <a:p>
            <a:r>
              <a:rPr lang="en-US" altLang="zh-CN" sz="2400" dirty="0" err="1" smtClean="0"/>
              <a:t>Cin</a:t>
            </a:r>
            <a:r>
              <a:rPr lang="zh-CN" altLang="en-US" sz="2400" dirty="0" smtClean="0"/>
              <a:t>表示进位到低位的进位位或向低位借位的借位位。</a:t>
            </a:r>
            <a:r>
              <a:rPr lang="zh-CN" altLang="en-US" sz="2400" dirty="0" smtClean="0"/>
              <a:t>若忽略，执行加法时默认为</a:t>
            </a:r>
            <a:r>
              <a:rPr lang="en-US" altLang="zh-CN" sz="2400" dirty="0" smtClean="0"/>
              <a:t>0</a:t>
            </a:r>
            <a:r>
              <a:rPr lang="zh-CN" altLang="en-US" sz="2400" dirty="0" smtClean="0"/>
              <a:t>，执行减法是默认为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；</a:t>
            </a:r>
            <a:endParaRPr lang="en-US" altLang="zh-CN" sz="2400" dirty="0" smtClean="0"/>
          </a:p>
          <a:p>
            <a:r>
              <a:rPr lang="zh-CN" altLang="en-US" sz="2400" dirty="0" smtClean="0"/>
              <a:t>按需求设定好值后开始编译。</a:t>
            </a:r>
            <a:endParaRPr lang="en-US" altLang="zh-CN" sz="2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950" y="1835160"/>
            <a:ext cx="8793322" cy="4932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406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4249692" y="1037774"/>
            <a:ext cx="3741644" cy="3360060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noFill/>
          <a:ln w="25400">
            <a:solidFill>
              <a:schemeClr val="bg1">
                <a:alpha val="22000"/>
              </a:schemeClr>
            </a:solidFill>
          </a:ln>
          <a:effectLst>
            <a:outerShdw blurRad="571500" dist="342900" dir="228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4706286" y="1267811"/>
            <a:ext cx="2828456" cy="2719993"/>
            <a:chOff x="4706287" y="1267811"/>
            <a:chExt cx="2828456" cy="2719993"/>
          </a:xfrm>
        </p:grpSpPr>
        <p:sp>
          <p:nvSpPr>
            <p:cNvPr id="3" name="任意多边形 2"/>
            <p:cNvSpPr/>
            <p:nvPr/>
          </p:nvSpPr>
          <p:spPr>
            <a:xfrm>
              <a:off x="4706287" y="1447803"/>
              <a:ext cx="2828456" cy="2540001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>
              <a:gsLst>
                <a:gs pos="0">
                  <a:srgbClr val="E5E5E5"/>
                </a:gs>
                <a:gs pos="100000">
                  <a:srgbClr val="FEFEFE"/>
                </a:gs>
              </a:gsLst>
              <a:lin ang="5400000" scaled="1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0E0E0"/>
                  </a:gs>
                </a:gsLst>
                <a:lin ang="5400000" scaled="1"/>
              </a:gradFill>
            </a:ln>
            <a:effectLst>
              <a:outerShdw blurRad="571500" dist="342900" dir="228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464726" y="1267811"/>
              <a:ext cx="1699504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rgbClr val="18B0E3"/>
                  </a:solidFill>
                  <a:latin typeface="Agency FB" panose="020B0503020202020204" pitchFamily="34" charset="0"/>
                </a:rPr>
                <a:t>03</a:t>
              </a:r>
              <a:endParaRPr lang="zh-CN" altLang="en-US" sz="13800" dirty="0">
                <a:solidFill>
                  <a:srgbClr val="18B0E3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379480" y="3195033"/>
              <a:ext cx="176407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rgbClr val="18B0E3"/>
                  </a:solidFill>
                  <a:latin typeface="Segoe UI Semilight" panose="020B0402040204020203" pitchFamily="34" charset="0"/>
                  <a:ea typeface="Kozuka Gothic Pro L" panose="020B0200000000000000" pitchFamily="34" charset="-128"/>
                  <a:cs typeface="Segoe UI Semilight" panose="020B0402040204020203" pitchFamily="34" charset="0"/>
                </a:rPr>
                <a:t>Part Three</a:t>
              </a:r>
              <a:endParaRPr lang="zh-CN" altLang="en-US" sz="2800" b="1" dirty="0">
                <a:solidFill>
                  <a:srgbClr val="18B0E3"/>
                </a:solidFill>
                <a:latin typeface="Segoe UI Semilight" panose="020B0402040204020203" pitchFamily="34" charset="0"/>
                <a:ea typeface="Kozuka Gothic Pro L" panose="020B0200000000000000" pitchFamily="34" charset="-128"/>
                <a:cs typeface="Segoe UI Semilight" panose="020B0402040204020203" pitchFamily="34" charset="0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3438434" y="4807863"/>
            <a:ext cx="4576894" cy="1107996"/>
          </a:xfrm>
          <a:prstGeom prst="rect">
            <a:avLst/>
          </a:prstGeom>
          <a:noFill/>
          <a:effectLst>
            <a:outerShdw blurRad="63500" dist="38100" dir="5400000" algn="t" rotWithShape="0">
              <a:prstClr val="black">
                <a:alpha val="27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    溢出判断</a:t>
            </a:r>
          </a:p>
        </p:txBody>
      </p:sp>
      <p:pic>
        <p:nvPicPr>
          <p:cNvPr id="2" name="梁静茹 - 给未来的自己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91227" y="12678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9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703CD9CA-B435-49EA-813B-1B57C883BC69}"/>
              </a:ext>
            </a:extLst>
          </p:cNvPr>
          <p:cNvSpPr txBox="1"/>
          <p:nvPr/>
        </p:nvSpPr>
        <p:spPr>
          <a:xfrm>
            <a:off x="1282262" y="620110"/>
            <a:ext cx="8776138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</a:rPr>
              <a:t>重点提示</a:t>
            </a:r>
            <a:endParaRPr lang="en-US" altLang="zh-CN" sz="4000" b="1" dirty="0">
              <a:solidFill>
                <a:srgbClr val="FF0000"/>
              </a:solidFill>
            </a:endParaRPr>
          </a:p>
          <a:p>
            <a:r>
              <a:rPr lang="zh-CN" altLang="en-US" sz="3600" dirty="0"/>
              <a:t>对</a:t>
            </a:r>
            <a:r>
              <a:rPr lang="zh-CN" altLang="en-US" sz="3600" b="1" dirty="0"/>
              <a:t>于无符号数来说</a:t>
            </a:r>
            <a:r>
              <a:rPr lang="en-US" altLang="zh-CN" sz="3600" b="1" dirty="0"/>
              <a:t>,</a:t>
            </a:r>
            <a:r>
              <a:rPr lang="zh-CN" altLang="en-US" sz="3600" b="1" dirty="0"/>
              <a:t>不存在溢出的问题</a:t>
            </a:r>
            <a:r>
              <a:rPr lang="en-US" altLang="zh-CN" sz="3600" b="1" dirty="0"/>
              <a:t>,</a:t>
            </a:r>
            <a:r>
              <a:rPr lang="zh-CN" altLang="en-US" sz="3600" b="1" dirty="0"/>
              <a:t>它的进位就相当于有符号数中的溢出</a:t>
            </a:r>
            <a:r>
              <a:rPr lang="zh-CN" altLang="en-US" sz="3600" dirty="0"/>
              <a:t/>
            </a:r>
            <a:br>
              <a:rPr lang="zh-CN" altLang="en-US" sz="3600" dirty="0"/>
            </a:br>
            <a:r>
              <a:rPr lang="zh-CN" altLang="en-US" sz="3600" dirty="0"/>
              <a:t>而对有符号数来说</a:t>
            </a:r>
            <a:r>
              <a:rPr lang="en-US" altLang="zh-CN" sz="3600" dirty="0"/>
              <a:t>,</a:t>
            </a:r>
            <a:r>
              <a:rPr lang="zh-CN" altLang="en-US" sz="3600" dirty="0"/>
              <a:t>不存在进位的问题</a:t>
            </a:r>
            <a:endParaRPr lang="en-US" altLang="zh-CN" sz="3600" dirty="0"/>
          </a:p>
          <a:p>
            <a:endParaRPr lang="en-US" altLang="zh-CN" sz="3600" dirty="0"/>
          </a:p>
          <a:p>
            <a:r>
              <a:rPr lang="en-US" altLang="zh-CN" sz="3600" dirty="0"/>
              <a:t>1. </a:t>
            </a:r>
            <a:r>
              <a:rPr lang="zh-CN" altLang="en-US" sz="3600" dirty="0"/>
              <a:t>溢出是错误，进位不是错误</a:t>
            </a:r>
          </a:p>
          <a:p>
            <a:r>
              <a:rPr lang="en-US" altLang="zh-CN" sz="3600" dirty="0"/>
              <a:t>2.</a:t>
            </a:r>
            <a:r>
              <a:rPr lang="zh-CN" altLang="en-US" sz="3600" dirty="0"/>
              <a:t>溢出是有符号数相加发生的错误</a:t>
            </a:r>
            <a:r>
              <a:rPr lang="en-US" altLang="zh-CN" sz="3600" dirty="0"/>
              <a:t>: </a:t>
            </a:r>
            <a:r>
              <a:rPr lang="zh-CN" altLang="en-US" sz="3600" dirty="0"/>
              <a:t>如 两个正数相加</a:t>
            </a:r>
            <a:r>
              <a:rPr lang="en-US" altLang="zh-CN" sz="3600" dirty="0"/>
              <a:t>=</a:t>
            </a:r>
            <a:r>
              <a:rPr lang="zh-CN" altLang="en-US" sz="3600" dirty="0"/>
              <a:t>负数，两个负数相加</a:t>
            </a:r>
            <a:r>
              <a:rPr lang="en-US" altLang="zh-CN" sz="3600" dirty="0"/>
              <a:t>=</a:t>
            </a:r>
            <a:r>
              <a:rPr lang="zh-CN" altLang="en-US" sz="3600" dirty="0"/>
              <a:t>正数； 进位是无符号数运算结果超出范围。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296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6D450896-8A30-4061-B8E4-CCC86C8CB06C}"/>
              </a:ext>
            </a:extLst>
          </p:cNvPr>
          <p:cNvSpPr txBox="1"/>
          <p:nvPr/>
        </p:nvSpPr>
        <p:spPr>
          <a:xfrm>
            <a:off x="1135117" y="735724"/>
            <a:ext cx="935420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800" dirty="0"/>
          </a:p>
          <a:p>
            <a:r>
              <a:rPr lang="en-US" altLang="zh-CN" sz="4000" b="1" dirty="0"/>
              <a:t>1.</a:t>
            </a:r>
            <a:r>
              <a:rPr lang="zh-CN" altLang="en-US" sz="4000" b="1" dirty="0"/>
              <a:t>原码，反码和补码基础知识</a:t>
            </a:r>
            <a:r>
              <a:rPr lang="zh-CN" altLang="en-US" sz="2800" dirty="0"/>
              <a:t>：</a:t>
            </a:r>
            <a:endParaRPr lang="en-US" altLang="zh-CN" sz="2800" dirty="0"/>
          </a:p>
          <a:p>
            <a:r>
              <a:rPr lang="zh-CN" altLang="en-US" sz="2800" dirty="0"/>
              <a:t>原码：         口口口口 口口口口  </a:t>
            </a:r>
            <a:r>
              <a:rPr lang="en-US" altLang="zh-CN" sz="2800" dirty="0"/>
              <a:t>//</a:t>
            </a:r>
            <a:r>
              <a:rPr lang="zh-CN" altLang="en-US" sz="2800" dirty="0"/>
              <a:t>最高位是符号位，</a:t>
            </a:r>
            <a:r>
              <a:rPr lang="en-US" altLang="zh-CN" sz="2800" dirty="0"/>
              <a:t>0</a:t>
            </a:r>
            <a:r>
              <a:rPr lang="zh-CN" altLang="en-US" sz="2800" dirty="0"/>
              <a:t>表示正数，</a:t>
            </a:r>
            <a:r>
              <a:rPr lang="en-US" altLang="zh-CN" sz="2800" dirty="0"/>
              <a:t>1</a:t>
            </a:r>
            <a:r>
              <a:rPr lang="zh-CN" altLang="en-US" sz="2800" dirty="0"/>
              <a:t>表示负数         所以表示的范围是</a:t>
            </a:r>
            <a:r>
              <a:rPr lang="en-US" altLang="zh-CN" sz="2800" dirty="0"/>
              <a:t>-128~127</a:t>
            </a:r>
            <a:r>
              <a:rPr lang="zh-CN" altLang="en-US" sz="2800" dirty="0"/>
              <a:t>（其中</a:t>
            </a:r>
            <a:r>
              <a:rPr lang="en-US" altLang="zh-CN" sz="2800" dirty="0"/>
              <a:t>-128</a:t>
            </a:r>
            <a:r>
              <a:rPr lang="zh-CN" altLang="en-US" sz="2800" dirty="0"/>
              <a:t>是用</a:t>
            </a:r>
            <a:r>
              <a:rPr lang="en-US" altLang="zh-CN" sz="2800" dirty="0"/>
              <a:t>1000 0000</a:t>
            </a:r>
            <a:r>
              <a:rPr lang="zh-CN" altLang="en-US" sz="2800" dirty="0"/>
              <a:t>表示）</a:t>
            </a:r>
            <a:endParaRPr lang="en-US" altLang="zh-CN" sz="2800" dirty="0"/>
          </a:p>
          <a:p>
            <a:r>
              <a:rPr lang="zh-CN" altLang="en-US" sz="2800" dirty="0"/>
              <a:t>反码：         正数的反码是其原码；         负数的反码是其原码的符号位不变，其它为按位取反。</a:t>
            </a:r>
            <a:endParaRPr lang="en-US" altLang="zh-CN" sz="2800" dirty="0"/>
          </a:p>
          <a:p>
            <a:r>
              <a:rPr lang="zh-CN" altLang="en-US" sz="2800" dirty="0"/>
              <a:t>补码：         正数的补码是其原码；         负数的补码是其反码加</a:t>
            </a:r>
            <a:r>
              <a:rPr lang="en-US" altLang="zh-CN" sz="2800" dirty="0"/>
              <a:t>1</a:t>
            </a:r>
            <a:r>
              <a:rPr lang="zh-CN" altLang="en-US" sz="2800" dirty="0"/>
              <a:t>（</a:t>
            </a:r>
            <a:r>
              <a:rPr lang="zh-CN" altLang="en-US" b="1" dirty="0">
                <a:solidFill>
                  <a:srgbClr val="FF0000"/>
                </a:solidFill>
              </a:rPr>
              <a:t>计算机中数的存储是按补码进行的</a:t>
            </a:r>
            <a:r>
              <a:rPr lang="zh-CN" altLang="en-US" sz="2800" dirty="0"/>
              <a:t>）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41545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D87D5B76-35A4-450E-8933-068B3B642A49}"/>
              </a:ext>
            </a:extLst>
          </p:cNvPr>
          <p:cNvSpPr txBox="1"/>
          <p:nvPr/>
        </p:nvSpPr>
        <p:spPr>
          <a:xfrm>
            <a:off x="935421" y="430924"/>
            <a:ext cx="1006891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/>
              <a:t>2.</a:t>
            </a:r>
            <a:r>
              <a:rPr lang="zh-CN" altLang="en-US" sz="4400" b="1" dirty="0"/>
              <a:t>什么是溢出？</a:t>
            </a:r>
            <a:endParaRPr lang="en-US" altLang="zh-CN" sz="4400" b="1" dirty="0"/>
          </a:p>
          <a:p>
            <a:r>
              <a:rPr lang="en-US" altLang="zh-CN" dirty="0"/>
              <a:t>	</a:t>
            </a:r>
          </a:p>
          <a:p>
            <a:r>
              <a:rPr lang="en-US" altLang="zh-CN" sz="3200" dirty="0"/>
              <a:t>	</a:t>
            </a:r>
            <a:r>
              <a:rPr lang="zh-CN" altLang="en-US" sz="2800" dirty="0"/>
              <a:t>对于两个</a:t>
            </a:r>
            <a:r>
              <a:rPr lang="en-US" altLang="zh-CN" sz="2800" dirty="0"/>
              <a:t>w</a:t>
            </a:r>
            <a:r>
              <a:rPr lang="zh-CN" altLang="en-US" sz="2800" dirty="0"/>
              <a:t>位宽的有符号整数来说，其能够表示的范围在</a:t>
            </a:r>
            <a:r>
              <a:rPr lang="en-US" altLang="zh-CN" sz="2800" dirty="0"/>
              <a:t>-2^(w-1)&lt;=x&lt;=2^(w-1)-1</a:t>
            </a:r>
            <a:r>
              <a:rPr lang="zh-CN" altLang="en-US" sz="2800" dirty="0"/>
              <a:t>。若溢出，那么这两个数相加的结果超过了该范围，则进位会被舍去，结果将位于这个范围之内。</a:t>
            </a:r>
          </a:p>
          <a:p>
            <a:endParaRPr lang="en-US" altLang="zh-CN" sz="2800" dirty="0"/>
          </a:p>
          <a:p>
            <a:r>
              <a:rPr lang="en-US" altLang="zh-CN" sz="4400" b="1" dirty="0"/>
              <a:t>3.</a:t>
            </a:r>
            <a:r>
              <a:rPr lang="zh-CN" altLang="en-US" sz="4400" b="1" dirty="0"/>
              <a:t>加减法运算的溢出判断</a:t>
            </a:r>
            <a:endParaRPr lang="en-US" altLang="zh-CN" sz="4400" b="1" dirty="0"/>
          </a:p>
          <a:p>
            <a:r>
              <a:rPr lang="en-US" altLang="zh-CN" sz="4400" b="1" dirty="0"/>
              <a:t>	</a:t>
            </a:r>
            <a:endParaRPr lang="zh-CN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69672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BE9BD77A-C477-467D-8B7B-A83C53575E00}"/>
              </a:ext>
            </a:extLst>
          </p:cNvPr>
          <p:cNvSpPr txBox="1"/>
          <p:nvPr/>
        </p:nvSpPr>
        <p:spPr>
          <a:xfrm>
            <a:off x="924911" y="1406736"/>
            <a:ext cx="1000584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zh-CN" altLang="en-US" sz="2400" b="1" dirty="0"/>
              <a:t>加法运算</a:t>
            </a:r>
            <a:endParaRPr lang="en-US" altLang="zh-CN" sz="2400" b="1" dirty="0"/>
          </a:p>
          <a:p>
            <a:r>
              <a:rPr lang="zh-CN" altLang="en-US" sz="2400" dirty="0"/>
              <a:t>（假设</a:t>
            </a:r>
            <a:r>
              <a:rPr lang="en-US" altLang="zh-CN" sz="2400" dirty="0"/>
              <a:t>a</a:t>
            </a:r>
            <a:r>
              <a:rPr lang="zh-CN" altLang="en-US" sz="2400" dirty="0"/>
              <a:t>和</a:t>
            </a:r>
            <a:r>
              <a:rPr lang="en-US" altLang="zh-CN" sz="2400" dirty="0"/>
              <a:t>b</a:t>
            </a:r>
            <a:r>
              <a:rPr lang="zh-CN" altLang="en-US" sz="2400" dirty="0"/>
              <a:t>都是正整数）   </a:t>
            </a:r>
            <a:r>
              <a:rPr lang="en-US" altLang="zh-CN" sz="2400" dirty="0" err="1"/>
              <a:t>a+b</a:t>
            </a:r>
            <a:r>
              <a:rPr lang="en-US" altLang="zh-CN" sz="2400" dirty="0"/>
              <a:t>    </a:t>
            </a:r>
          </a:p>
          <a:p>
            <a:r>
              <a:rPr lang="en-US" altLang="zh-CN" sz="2400" dirty="0"/>
              <a:t> 1</a:t>
            </a:r>
            <a:r>
              <a:rPr lang="zh-CN" altLang="en-US" sz="2400" dirty="0"/>
              <a:t>）</a:t>
            </a:r>
            <a:r>
              <a:rPr lang="en-US" altLang="zh-CN" sz="2400" dirty="0"/>
              <a:t>8</a:t>
            </a:r>
            <a:r>
              <a:rPr lang="zh-CN" altLang="en-US" sz="2400" dirty="0"/>
              <a:t>位都按位相加  </a:t>
            </a:r>
            <a:endParaRPr lang="en-US" altLang="zh-CN" sz="2400" dirty="0"/>
          </a:p>
          <a:p>
            <a:r>
              <a:rPr lang="zh-CN" altLang="en-US" sz="2400" dirty="0"/>
              <a:t> </a:t>
            </a:r>
            <a:r>
              <a:rPr lang="en-US" altLang="zh-CN" sz="2400" dirty="0"/>
              <a:t>2</a:t>
            </a:r>
            <a:r>
              <a:rPr lang="zh-CN" altLang="en-US" sz="2400" dirty="0"/>
              <a:t>）正数相加使符号位</a:t>
            </a:r>
            <a:r>
              <a:rPr lang="en-US" altLang="zh-CN" sz="2400" dirty="0"/>
              <a:t>(</a:t>
            </a:r>
            <a:r>
              <a:rPr lang="zh-CN" altLang="en-US" sz="2400" dirty="0"/>
              <a:t>即第一位</a:t>
            </a:r>
            <a:r>
              <a:rPr lang="en-US" altLang="zh-CN" sz="2400" dirty="0"/>
              <a:t>)</a:t>
            </a:r>
            <a:r>
              <a:rPr lang="zh-CN" altLang="en-US" sz="2400" dirty="0"/>
              <a:t>变</a:t>
            </a:r>
            <a:r>
              <a:rPr lang="en-US" altLang="zh-CN" sz="2400" dirty="0"/>
              <a:t>1</a:t>
            </a:r>
            <a:r>
              <a:rPr lang="zh-CN" altLang="en-US" sz="2400" dirty="0"/>
              <a:t>，表示溢出，结果为负数。      </a:t>
            </a:r>
            <a:endParaRPr lang="en-US" altLang="zh-CN" sz="2400" dirty="0"/>
          </a:p>
          <a:p>
            <a:r>
              <a:rPr lang="zh-CN" altLang="en-US" sz="2400" dirty="0"/>
              <a:t> </a:t>
            </a:r>
            <a:r>
              <a:rPr lang="en-US" altLang="zh-CN" sz="2400" dirty="0"/>
              <a:t>【</a:t>
            </a:r>
            <a:r>
              <a:rPr lang="zh-CN" altLang="en-US" sz="2400" dirty="0"/>
              <a:t>例</a:t>
            </a:r>
            <a:r>
              <a:rPr lang="en-US" altLang="zh-CN" sz="2400" dirty="0"/>
              <a:t>1】96+64=0110 0000 +0100 0000=1010 0000      </a:t>
            </a:r>
            <a:r>
              <a:rPr lang="zh-CN" altLang="en-US" sz="2400" dirty="0"/>
              <a:t>注意上述得到的是计算机存储的值，对于负数它就是补码。那么它的反码是补码减</a:t>
            </a:r>
            <a:r>
              <a:rPr lang="en-US" altLang="zh-CN" sz="2400" dirty="0"/>
              <a:t>1,</a:t>
            </a:r>
            <a:r>
              <a:rPr lang="zh-CN" altLang="en-US" sz="2400" dirty="0"/>
              <a:t>即</a:t>
            </a:r>
            <a:r>
              <a:rPr lang="en-US" altLang="zh-CN" sz="2400" dirty="0"/>
              <a:t>1001 1111</a:t>
            </a:r>
            <a:r>
              <a:rPr lang="zh-CN" altLang="en-US" sz="2400" dirty="0"/>
              <a:t>；它的原码是反码除了符号位按位取反，      即</a:t>
            </a:r>
            <a:r>
              <a:rPr lang="en-US" altLang="zh-CN" sz="2400" dirty="0"/>
              <a:t>1110 0000</a:t>
            </a:r>
            <a:r>
              <a:rPr lang="zh-CN" altLang="en-US" sz="2400" dirty="0"/>
              <a:t>，是</a:t>
            </a:r>
            <a:r>
              <a:rPr lang="en-US" altLang="zh-CN" sz="2400" dirty="0"/>
              <a:t>-96</a:t>
            </a:r>
            <a:r>
              <a:rPr lang="zh-CN" altLang="en-US" sz="2400" dirty="0"/>
              <a:t>。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46504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1A809685-EB29-466A-BD8B-994C1C39DBA6}"/>
              </a:ext>
            </a:extLst>
          </p:cNvPr>
          <p:cNvSpPr txBox="1"/>
          <p:nvPr/>
        </p:nvSpPr>
        <p:spPr>
          <a:xfrm>
            <a:off x="1177159" y="651641"/>
            <a:ext cx="9637986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减法运算</a:t>
            </a:r>
            <a:endParaRPr lang="en-US" altLang="zh-CN" sz="2400" b="1" dirty="0"/>
          </a:p>
          <a:p>
            <a:r>
              <a:rPr lang="zh-CN" altLang="en-US" sz="2400" dirty="0"/>
              <a:t>（假设</a:t>
            </a:r>
            <a:r>
              <a:rPr lang="en-US" altLang="zh-CN" sz="2400" dirty="0"/>
              <a:t>a</a:t>
            </a:r>
            <a:r>
              <a:rPr lang="zh-CN" altLang="en-US" sz="2400" dirty="0"/>
              <a:t>和</a:t>
            </a:r>
            <a:r>
              <a:rPr lang="en-US" altLang="zh-CN" sz="2400" dirty="0"/>
              <a:t>b</a:t>
            </a:r>
            <a:r>
              <a:rPr lang="zh-CN" altLang="en-US" sz="2400" dirty="0"/>
              <a:t>都是正整数）   </a:t>
            </a:r>
            <a:r>
              <a:rPr lang="en-US" altLang="zh-CN" sz="2400" dirty="0"/>
              <a:t>a-b=a+(-b) =a+(0-b)=a+(0xFF+1-b)=a+(0xFF-b+1)</a:t>
            </a:r>
          </a:p>
          <a:p>
            <a:r>
              <a:rPr lang="en-US" altLang="zh-CN" sz="2400" dirty="0"/>
              <a:t> 1</a:t>
            </a:r>
            <a:r>
              <a:rPr lang="zh-CN" altLang="en-US" sz="2400" dirty="0"/>
              <a:t>）对正整数</a:t>
            </a:r>
            <a:r>
              <a:rPr lang="en-US" altLang="zh-CN" sz="2400" dirty="0"/>
              <a:t>b</a:t>
            </a:r>
            <a:r>
              <a:rPr lang="zh-CN" altLang="en-US" sz="2400" dirty="0"/>
              <a:t>的原码按位取反再加</a:t>
            </a:r>
            <a:r>
              <a:rPr lang="en-US" altLang="zh-CN" sz="2400" dirty="0"/>
              <a:t>1</a:t>
            </a:r>
            <a:r>
              <a:rPr lang="zh-CN" altLang="en-US" sz="2400" dirty="0"/>
              <a:t>，即对负整数</a:t>
            </a:r>
            <a:r>
              <a:rPr lang="en-US" altLang="zh-CN" sz="2400" dirty="0"/>
              <a:t>-b</a:t>
            </a:r>
            <a:r>
              <a:rPr lang="zh-CN" altLang="en-US" sz="2400" dirty="0"/>
              <a:t>除了符号位外按位取反再加</a:t>
            </a:r>
            <a:r>
              <a:rPr lang="en-US" altLang="zh-CN" sz="2400" dirty="0"/>
              <a:t>1</a:t>
            </a:r>
            <a:r>
              <a:rPr lang="zh-CN" altLang="en-US" sz="2400" dirty="0"/>
              <a:t>。 然后再和</a:t>
            </a:r>
            <a:r>
              <a:rPr lang="en-US" altLang="zh-CN" sz="2400" dirty="0"/>
              <a:t>a</a:t>
            </a:r>
            <a:r>
              <a:rPr lang="zh-CN" altLang="en-US" sz="2400" dirty="0"/>
              <a:t>相加。      </a:t>
            </a:r>
            <a:endParaRPr lang="en-US" altLang="zh-CN" sz="2400" dirty="0"/>
          </a:p>
          <a:p>
            <a:r>
              <a:rPr lang="zh-CN" altLang="en-US" sz="2400" dirty="0"/>
              <a:t> </a:t>
            </a:r>
            <a:r>
              <a:rPr lang="en-US" altLang="zh-CN" sz="2400" dirty="0"/>
              <a:t>2</a:t>
            </a:r>
            <a:r>
              <a:rPr lang="zh-CN" altLang="en-US" sz="2400" dirty="0"/>
              <a:t>）正数和负数相加不会有溢出现象。   </a:t>
            </a:r>
            <a:endParaRPr lang="en-US" altLang="zh-CN" sz="2400" dirty="0"/>
          </a:p>
          <a:p>
            <a:r>
              <a:rPr lang="zh-CN" altLang="en-US" sz="2400" dirty="0"/>
              <a:t> </a:t>
            </a:r>
            <a:r>
              <a:rPr lang="en-US" altLang="zh-CN" sz="2400" dirty="0"/>
              <a:t>3</a:t>
            </a:r>
            <a:r>
              <a:rPr lang="zh-CN" altLang="en-US" sz="2400" dirty="0"/>
              <a:t>）如果是求</a:t>
            </a:r>
            <a:r>
              <a:rPr lang="en-US" altLang="zh-CN" sz="2400" dirty="0"/>
              <a:t>-a-b</a:t>
            </a:r>
            <a:r>
              <a:rPr lang="zh-CN" altLang="en-US" sz="2400" dirty="0"/>
              <a:t>，其实可以转换为</a:t>
            </a:r>
            <a:r>
              <a:rPr lang="en-US" altLang="zh-CN" sz="2400" dirty="0"/>
              <a:t>0-a-b</a:t>
            </a:r>
            <a:r>
              <a:rPr lang="zh-CN" altLang="en-US" sz="2400" dirty="0"/>
              <a:t>分两次求出，也等于</a:t>
            </a:r>
            <a:r>
              <a:rPr lang="en-US" altLang="zh-CN" sz="2400" dirty="0"/>
              <a:t>-a</a:t>
            </a:r>
            <a:r>
              <a:rPr lang="zh-CN" altLang="en-US" sz="2400" dirty="0"/>
              <a:t>的补码和</a:t>
            </a:r>
            <a:r>
              <a:rPr lang="en-US" altLang="zh-CN" sz="2400" dirty="0"/>
              <a:t>-b</a:t>
            </a:r>
            <a:r>
              <a:rPr lang="zh-CN" altLang="en-US" sz="2400" dirty="0"/>
              <a:t>的补码相加。负数相加若溢出，结果为正数。    </a:t>
            </a:r>
            <a:endParaRPr lang="en-US" altLang="zh-CN" sz="2400" dirty="0"/>
          </a:p>
          <a:p>
            <a:r>
              <a:rPr lang="en-US" altLang="zh-CN" sz="2400" dirty="0"/>
              <a:t>【</a:t>
            </a:r>
            <a:r>
              <a:rPr lang="zh-CN" altLang="en-US" sz="2400" dirty="0"/>
              <a:t>例</a:t>
            </a:r>
            <a:r>
              <a:rPr lang="en-US" altLang="zh-CN" sz="2400" dirty="0"/>
              <a:t>2】-80-64=</a:t>
            </a:r>
            <a:r>
              <a:rPr lang="zh-CN" altLang="en-US" sz="2400" dirty="0"/>
              <a:t>（</a:t>
            </a:r>
            <a:r>
              <a:rPr lang="en-US" altLang="zh-CN" sz="2400" dirty="0"/>
              <a:t>-80</a:t>
            </a:r>
            <a:r>
              <a:rPr lang="zh-CN" altLang="en-US" sz="2400" dirty="0"/>
              <a:t>）</a:t>
            </a:r>
            <a:r>
              <a:rPr lang="en-US" altLang="zh-CN" sz="2400" dirty="0"/>
              <a:t>+</a:t>
            </a:r>
            <a:r>
              <a:rPr lang="zh-CN" altLang="en-US" sz="2400" dirty="0"/>
              <a:t>（</a:t>
            </a:r>
            <a:r>
              <a:rPr lang="en-US" altLang="zh-CN" sz="2400" dirty="0"/>
              <a:t>-64</a:t>
            </a:r>
            <a:r>
              <a:rPr lang="zh-CN" altLang="en-US" sz="2400" dirty="0"/>
              <a:t>）</a:t>
            </a:r>
            <a:r>
              <a:rPr lang="en-US" altLang="zh-CN" sz="2400" dirty="0"/>
              <a:t>=1011 0000 +1100 0000=0111 0000=0011 00   </a:t>
            </a:r>
            <a:r>
              <a:rPr lang="zh-CN" altLang="en-US" sz="2400" dirty="0"/>
              <a:t>同理，上边得到的是计算机存储的值。因为是正数，直接看出等于</a:t>
            </a:r>
            <a:r>
              <a:rPr lang="en-US" altLang="zh-CN" sz="2400" dirty="0"/>
              <a:t>112</a:t>
            </a:r>
            <a:r>
              <a:rPr lang="zh-CN" altLang="en-US" sz="2400" dirty="0"/>
              <a:t>。   </a:t>
            </a:r>
            <a:endParaRPr lang="en-US" altLang="zh-CN" sz="2400" dirty="0"/>
          </a:p>
          <a:p>
            <a:r>
              <a:rPr lang="zh-CN" altLang="en-US" sz="2400" dirty="0"/>
              <a:t> </a:t>
            </a:r>
            <a:r>
              <a:rPr lang="en-US" altLang="zh-CN" sz="2400" dirty="0"/>
              <a:t>【</a:t>
            </a:r>
            <a:r>
              <a:rPr lang="zh-CN" altLang="en-US" sz="2400" dirty="0"/>
              <a:t>例</a:t>
            </a:r>
            <a:r>
              <a:rPr lang="en-US" altLang="zh-CN" sz="2400" dirty="0"/>
              <a:t>3】-16-64=</a:t>
            </a:r>
            <a:r>
              <a:rPr lang="zh-CN" altLang="en-US" sz="2400" dirty="0"/>
              <a:t>（</a:t>
            </a:r>
            <a:r>
              <a:rPr lang="en-US" altLang="zh-CN" sz="2400" dirty="0"/>
              <a:t>-80</a:t>
            </a:r>
            <a:r>
              <a:rPr lang="zh-CN" altLang="en-US" sz="2400" dirty="0"/>
              <a:t>）</a:t>
            </a:r>
            <a:r>
              <a:rPr lang="en-US" altLang="zh-CN" sz="2400" dirty="0"/>
              <a:t>+</a:t>
            </a:r>
            <a:r>
              <a:rPr lang="zh-CN" altLang="en-US" sz="2400" dirty="0"/>
              <a:t>（</a:t>
            </a:r>
            <a:r>
              <a:rPr lang="en-US" altLang="zh-CN" sz="2400" dirty="0"/>
              <a:t>-64</a:t>
            </a:r>
            <a:r>
              <a:rPr lang="zh-CN" altLang="en-US" sz="2400" dirty="0"/>
              <a:t>）</a:t>
            </a:r>
            <a:r>
              <a:rPr lang="en-US" altLang="zh-CN" sz="2400" dirty="0"/>
              <a:t>=1111 0000 +1100 0000=1011 0000   </a:t>
            </a:r>
            <a:r>
              <a:rPr lang="zh-CN" altLang="en-US" sz="2400" dirty="0"/>
              <a:t>同理，上边得到的是计算机存储的值，对于负数它就是补码。那么它的反码是补码减</a:t>
            </a:r>
            <a:r>
              <a:rPr lang="en-US" altLang="zh-CN" sz="2400" dirty="0"/>
              <a:t>1,</a:t>
            </a:r>
            <a:r>
              <a:rPr lang="zh-CN" altLang="en-US" sz="2400" dirty="0"/>
              <a:t>即</a:t>
            </a:r>
            <a:r>
              <a:rPr lang="en-US" altLang="zh-CN" sz="2400" dirty="0"/>
              <a:t>1010 1111</a:t>
            </a:r>
            <a:r>
              <a:rPr lang="zh-CN" altLang="en-US" sz="2400" dirty="0"/>
              <a:t>；它的原码是反码除了符号位按位取反，   即</a:t>
            </a:r>
            <a:r>
              <a:rPr lang="en-US" altLang="zh-CN" sz="2400" dirty="0"/>
              <a:t>1101 0000</a:t>
            </a:r>
            <a:r>
              <a:rPr lang="zh-CN" altLang="en-US" sz="2400" dirty="0"/>
              <a:t>，即</a:t>
            </a:r>
            <a:r>
              <a:rPr lang="en-US" altLang="zh-CN" sz="2400" dirty="0"/>
              <a:t>-80</a:t>
            </a:r>
            <a:r>
              <a:rPr lang="zh-CN" altLang="en-US" sz="2400" dirty="0"/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3021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4249692" y="1037774"/>
            <a:ext cx="3741644" cy="3360060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noFill/>
          <a:ln w="25400">
            <a:solidFill>
              <a:schemeClr val="bg1">
                <a:alpha val="22000"/>
              </a:schemeClr>
            </a:solidFill>
          </a:ln>
          <a:effectLst>
            <a:outerShdw blurRad="571500" dist="342900" dir="228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4706286" y="1267811"/>
            <a:ext cx="2828456" cy="2719993"/>
            <a:chOff x="4706287" y="1267811"/>
            <a:chExt cx="2828456" cy="2719993"/>
          </a:xfrm>
        </p:grpSpPr>
        <p:sp>
          <p:nvSpPr>
            <p:cNvPr id="3" name="任意多边形 2"/>
            <p:cNvSpPr/>
            <p:nvPr/>
          </p:nvSpPr>
          <p:spPr>
            <a:xfrm>
              <a:off x="4706287" y="1447803"/>
              <a:ext cx="2828456" cy="2540001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>
              <a:gsLst>
                <a:gs pos="0">
                  <a:srgbClr val="E5E5E5"/>
                </a:gs>
                <a:gs pos="100000">
                  <a:srgbClr val="FEFEFE"/>
                </a:gs>
              </a:gsLst>
              <a:lin ang="5400000" scaled="1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0E0E0"/>
                  </a:gs>
                </a:gsLst>
                <a:lin ang="5400000" scaled="1"/>
              </a:gradFill>
            </a:ln>
            <a:effectLst>
              <a:outerShdw blurRad="571500" dist="342900" dir="228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464726" y="1267811"/>
              <a:ext cx="1630575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rgbClr val="18B0E3"/>
                  </a:solidFill>
                  <a:latin typeface="Agency FB" panose="020B0503020202020204" pitchFamily="34" charset="0"/>
                </a:rPr>
                <a:t>04</a:t>
              </a:r>
              <a:endParaRPr lang="zh-CN" altLang="en-US" sz="13800" dirty="0">
                <a:solidFill>
                  <a:srgbClr val="18B0E3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379480" y="3195033"/>
              <a:ext cx="15924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rgbClr val="18B0E3"/>
                  </a:solidFill>
                  <a:latin typeface="Segoe UI Semilight" panose="020B0402040204020203" pitchFamily="34" charset="0"/>
                  <a:ea typeface="Kozuka Gothic Pro L" panose="020B0200000000000000" pitchFamily="34" charset="-128"/>
                  <a:cs typeface="Segoe UI Semilight" panose="020B0402040204020203" pitchFamily="34" charset="0"/>
                </a:rPr>
                <a:t>Part Four</a:t>
              </a:r>
              <a:endParaRPr lang="zh-CN" altLang="en-US" sz="2800" b="1" dirty="0">
                <a:solidFill>
                  <a:srgbClr val="18B0E3"/>
                </a:solidFill>
                <a:latin typeface="Segoe UI Semilight" panose="020B0402040204020203" pitchFamily="34" charset="0"/>
                <a:ea typeface="Kozuka Gothic Pro L" panose="020B0200000000000000" pitchFamily="34" charset="-128"/>
                <a:cs typeface="Segoe UI Semilight" panose="020B0402040204020203" pitchFamily="34" charset="0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3438434" y="4807863"/>
            <a:ext cx="5514651" cy="1107996"/>
          </a:xfrm>
          <a:prstGeom prst="rect">
            <a:avLst/>
          </a:prstGeom>
          <a:noFill/>
          <a:effectLst>
            <a:outerShdw blurRad="63500" dist="38100" dir="5400000" algn="t" rotWithShape="0">
              <a:prstClr val="black">
                <a:alpha val="27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 仿真结果分析</a:t>
            </a:r>
          </a:p>
        </p:txBody>
      </p:sp>
      <p:pic>
        <p:nvPicPr>
          <p:cNvPr id="2" name="梁静茹 - 给未来的自己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91227" y="12678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3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33FC3BEE-4E82-4294-BF77-29CAE96DC851}"/>
              </a:ext>
            </a:extLst>
          </p:cNvPr>
          <p:cNvSpPr txBox="1"/>
          <p:nvPr/>
        </p:nvSpPr>
        <p:spPr>
          <a:xfrm>
            <a:off x="499241" y="117693"/>
            <a:ext cx="11193518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1.</a:t>
            </a:r>
            <a:r>
              <a:rPr lang="zh-CN" altLang="en-US" sz="3200" b="1" dirty="0"/>
              <a:t>加法运算</a:t>
            </a:r>
            <a:r>
              <a:rPr lang="zh-CN" altLang="en-US" sz="3200" dirty="0"/>
              <a:t>：选择信号 </a:t>
            </a:r>
            <a:r>
              <a:rPr lang="en-US" altLang="zh-CN" sz="3200" dirty="0"/>
              <a:t>SELE=1</a:t>
            </a:r>
          </a:p>
          <a:p>
            <a:r>
              <a:rPr lang="zh-CN" altLang="en-US" sz="3200" dirty="0"/>
              <a:t>数据</a:t>
            </a:r>
            <a:r>
              <a:rPr lang="en-US" altLang="zh-CN" sz="3200" dirty="0"/>
              <a:t>1</a:t>
            </a:r>
            <a:r>
              <a:rPr lang="zh-CN" altLang="en-US" sz="3200" dirty="0"/>
              <a:t>：</a:t>
            </a:r>
            <a:r>
              <a:rPr lang="en-US" altLang="zh-CN" sz="3200" dirty="0"/>
              <a:t>00011100+00110001</a:t>
            </a:r>
            <a:r>
              <a:rPr lang="zh-CN" altLang="en-US" sz="3200" dirty="0"/>
              <a:t>（</a:t>
            </a:r>
            <a:r>
              <a:rPr lang="en-US" altLang="zh-CN" sz="3200" dirty="0"/>
              <a:t>28+49</a:t>
            </a:r>
            <a:r>
              <a:rPr lang="zh-CN" altLang="en-US" sz="3200" dirty="0"/>
              <a:t>） 理论值：</a:t>
            </a:r>
            <a:r>
              <a:rPr lang="en-US" altLang="zh-CN" sz="3200" dirty="0"/>
              <a:t>01001101(77)</a:t>
            </a:r>
            <a:r>
              <a:rPr lang="zh-CN" altLang="en-US" sz="3200" dirty="0"/>
              <a:t>，未溢出 测试值：</a:t>
            </a:r>
            <a:r>
              <a:rPr lang="en-US" altLang="zh-CN" sz="3200" dirty="0"/>
              <a:t>01001101(77)</a:t>
            </a:r>
            <a:r>
              <a:rPr lang="zh-CN" altLang="en-US" sz="3200" dirty="0"/>
              <a:t>，未溢出</a:t>
            </a:r>
            <a:endParaRPr lang="en-US" altLang="zh-CN" sz="3200" dirty="0"/>
          </a:p>
          <a:p>
            <a:r>
              <a:rPr lang="zh-CN" altLang="en-US" sz="3200" dirty="0"/>
              <a:t>数据</a:t>
            </a:r>
            <a:r>
              <a:rPr lang="en-US" altLang="zh-CN" sz="3200" dirty="0"/>
              <a:t>2</a:t>
            </a:r>
            <a:r>
              <a:rPr lang="zh-CN" altLang="en-US" sz="3200" dirty="0"/>
              <a:t>：</a:t>
            </a:r>
            <a:r>
              <a:rPr lang="en-US" altLang="zh-CN" sz="3200" dirty="0"/>
              <a:t>11101101+11011001</a:t>
            </a:r>
            <a:r>
              <a:rPr lang="zh-CN" altLang="en-US" sz="3200" dirty="0"/>
              <a:t>（（</a:t>
            </a:r>
            <a:r>
              <a:rPr lang="en-US" altLang="zh-CN" sz="3200" dirty="0"/>
              <a:t>-109</a:t>
            </a:r>
            <a:r>
              <a:rPr lang="zh-CN" altLang="en-US" sz="3200" dirty="0"/>
              <a:t>）</a:t>
            </a:r>
            <a:r>
              <a:rPr lang="en-US" altLang="zh-CN" sz="3200" dirty="0"/>
              <a:t>+</a:t>
            </a:r>
            <a:r>
              <a:rPr lang="zh-CN" altLang="en-US" sz="3200" dirty="0"/>
              <a:t>（</a:t>
            </a:r>
            <a:r>
              <a:rPr lang="en-US" altLang="zh-CN" sz="3200" dirty="0"/>
              <a:t>-89</a:t>
            </a:r>
            <a:r>
              <a:rPr lang="zh-CN" altLang="en-US" sz="3200" dirty="0"/>
              <a:t>）） 理论值：</a:t>
            </a:r>
            <a:r>
              <a:rPr lang="en-US" altLang="zh-CN" sz="3200" dirty="0"/>
              <a:t>00111010</a:t>
            </a:r>
            <a:r>
              <a:rPr lang="zh-CN" altLang="en-US" sz="3200" dirty="0"/>
              <a:t>（</a:t>
            </a:r>
            <a:r>
              <a:rPr lang="en-US" altLang="zh-CN" sz="3200" dirty="0"/>
              <a:t>58</a:t>
            </a:r>
            <a:r>
              <a:rPr lang="zh-CN" altLang="en-US" sz="3200" dirty="0"/>
              <a:t>），溢出 测试值：</a:t>
            </a:r>
            <a:r>
              <a:rPr lang="en-US" altLang="zh-CN" sz="3200" dirty="0"/>
              <a:t>00111010</a:t>
            </a:r>
            <a:r>
              <a:rPr lang="zh-CN" altLang="en-US" sz="3200" dirty="0"/>
              <a:t>（</a:t>
            </a:r>
            <a:r>
              <a:rPr lang="en-US" altLang="zh-CN" sz="3200" dirty="0"/>
              <a:t>58</a:t>
            </a:r>
            <a:r>
              <a:rPr lang="zh-CN" altLang="en-US" sz="3200" dirty="0"/>
              <a:t>），溢出</a:t>
            </a:r>
            <a:endParaRPr lang="en-US" altLang="zh-CN" sz="3200" dirty="0"/>
          </a:p>
          <a:p>
            <a:endParaRPr lang="en-US" altLang="zh-CN" sz="3200" dirty="0"/>
          </a:p>
          <a:p>
            <a:r>
              <a:rPr lang="en-US" altLang="zh-CN" sz="3200" b="1" dirty="0"/>
              <a:t>2.</a:t>
            </a:r>
            <a:r>
              <a:rPr lang="zh-CN" altLang="en-US" sz="3200" b="1" dirty="0"/>
              <a:t>减法运算</a:t>
            </a:r>
            <a:r>
              <a:rPr lang="zh-CN" altLang="en-US" sz="3200" dirty="0"/>
              <a:t>：选择信号</a:t>
            </a:r>
            <a:r>
              <a:rPr lang="en-US" altLang="zh-CN" sz="3200" dirty="0"/>
              <a:t>SELE=0</a:t>
            </a:r>
          </a:p>
          <a:p>
            <a:r>
              <a:rPr lang="zh-CN" altLang="en-US" sz="3200" dirty="0"/>
              <a:t>数据</a:t>
            </a:r>
            <a:r>
              <a:rPr lang="en-US" altLang="zh-CN" sz="3200" dirty="0"/>
              <a:t>1</a:t>
            </a:r>
            <a:r>
              <a:rPr lang="zh-CN" altLang="en-US" sz="3200" dirty="0"/>
              <a:t>：</a:t>
            </a:r>
            <a:r>
              <a:rPr lang="en-US" altLang="zh-CN" sz="3200" dirty="0"/>
              <a:t>00010000-00101000</a:t>
            </a:r>
            <a:r>
              <a:rPr lang="zh-CN" altLang="en-US" sz="3200" dirty="0"/>
              <a:t>（</a:t>
            </a:r>
            <a:r>
              <a:rPr lang="en-US" altLang="zh-CN" sz="3200" dirty="0"/>
              <a:t>16-40</a:t>
            </a:r>
            <a:r>
              <a:rPr lang="zh-CN" altLang="en-US" sz="3200" dirty="0"/>
              <a:t>） 理论值：</a:t>
            </a:r>
            <a:r>
              <a:rPr lang="en-US" altLang="zh-CN" sz="3200" dirty="0"/>
              <a:t>10011000</a:t>
            </a:r>
            <a:r>
              <a:rPr lang="zh-CN" altLang="en-US" sz="3200" dirty="0"/>
              <a:t>（</a:t>
            </a:r>
            <a:r>
              <a:rPr lang="en-US" altLang="zh-CN" sz="3200" dirty="0"/>
              <a:t>-24</a:t>
            </a:r>
            <a:r>
              <a:rPr lang="zh-CN" altLang="en-US" sz="3200" dirty="0"/>
              <a:t>），未溢出 测试组：</a:t>
            </a:r>
            <a:r>
              <a:rPr lang="en-US" altLang="zh-CN" sz="3200" dirty="0"/>
              <a:t>10011000</a:t>
            </a:r>
            <a:r>
              <a:rPr lang="zh-CN" altLang="en-US" sz="3200" dirty="0"/>
              <a:t>（</a:t>
            </a:r>
            <a:r>
              <a:rPr lang="en-US" altLang="zh-CN" sz="3200" dirty="0"/>
              <a:t>-24</a:t>
            </a:r>
            <a:r>
              <a:rPr lang="zh-CN" altLang="en-US" sz="3200" dirty="0"/>
              <a:t>），未溢出</a:t>
            </a:r>
            <a:endParaRPr lang="en-US" altLang="zh-CN" sz="3200" dirty="0"/>
          </a:p>
          <a:p>
            <a:r>
              <a:rPr lang="zh-CN" altLang="en-US" sz="3200" dirty="0"/>
              <a:t>数据</a:t>
            </a:r>
            <a:r>
              <a:rPr lang="en-US" altLang="zh-CN" sz="3200" dirty="0"/>
              <a:t>2</a:t>
            </a:r>
            <a:r>
              <a:rPr lang="zh-CN" altLang="en-US" sz="3200" dirty="0"/>
              <a:t>：</a:t>
            </a:r>
            <a:r>
              <a:rPr lang="en-US" altLang="zh-CN" sz="3200" dirty="0"/>
              <a:t>01110000-11101000(112-(-104)) </a:t>
            </a:r>
            <a:r>
              <a:rPr lang="zh-CN" altLang="en-US" sz="3200" dirty="0"/>
              <a:t>理论值：</a:t>
            </a:r>
            <a:r>
              <a:rPr lang="en-US" altLang="zh-CN" sz="3200" dirty="0"/>
              <a:t>10101000(40),</a:t>
            </a:r>
            <a:r>
              <a:rPr lang="zh-CN" altLang="en-US" sz="3200" dirty="0"/>
              <a:t>溢出 测试值：</a:t>
            </a:r>
            <a:r>
              <a:rPr lang="en-US" altLang="zh-CN" sz="3200" dirty="0"/>
              <a:t>10101000(40),</a:t>
            </a:r>
            <a:r>
              <a:rPr lang="zh-CN" altLang="en-US" sz="3200" dirty="0"/>
              <a:t>溢出</a:t>
            </a:r>
            <a:endParaRPr lang="en-US" altLang="zh-CN" sz="3200" dirty="0"/>
          </a:p>
          <a:p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63470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BE9BD77A-C477-467D-8B7B-A83C53575E00}"/>
              </a:ext>
            </a:extLst>
          </p:cNvPr>
          <p:cNvSpPr txBox="1"/>
          <p:nvPr/>
        </p:nvSpPr>
        <p:spPr>
          <a:xfrm>
            <a:off x="730039" y="297464"/>
            <a:ext cx="100058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zh-CN" altLang="en-US" sz="2400" b="1" dirty="0"/>
              <a:t>加法</a:t>
            </a:r>
            <a:r>
              <a:rPr lang="zh-CN" altLang="en-US" sz="2400" b="1" dirty="0" smtClean="0"/>
              <a:t>运算</a:t>
            </a:r>
            <a:endParaRPr lang="en-US" altLang="zh-CN" sz="2400" b="1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7" y="1256988"/>
            <a:ext cx="11259862" cy="4649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200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766625" y="-1219201"/>
            <a:ext cx="2658750" cy="2387602"/>
            <a:chOff x="4766625" y="-1219201"/>
            <a:chExt cx="2658750" cy="2387602"/>
          </a:xfrm>
        </p:grpSpPr>
        <p:sp>
          <p:nvSpPr>
            <p:cNvPr id="31" name="任意多边形 30"/>
            <p:cNvSpPr/>
            <p:nvPr/>
          </p:nvSpPr>
          <p:spPr>
            <a:xfrm>
              <a:off x="4766625" y="-1219201"/>
              <a:ext cx="2658750" cy="2387602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>
              <a:gsLst>
                <a:gs pos="0">
                  <a:srgbClr val="E5E5E5"/>
                </a:gs>
                <a:gs pos="100000">
                  <a:srgbClr val="FEFEFE"/>
                </a:gs>
              </a:gsLst>
              <a:lin ang="5400000" scaled="1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0E0E0"/>
                  </a:gs>
                </a:gsLst>
                <a:lin ang="5400000" scaled="1"/>
              </a:gradFill>
            </a:ln>
            <a:effectLst>
              <a:outerShdw blurRad="571500" dist="342900" dir="228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439410" y="196802"/>
              <a:ext cx="131318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dirty="0">
                  <a:solidFill>
                    <a:srgbClr val="18B0E3"/>
                  </a:solidFill>
                  <a:latin typeface="锐字云字库超粗黑体1.0" panose="02010604000000000000" pitchFamily="2" charset="-122"/>
                  <a:ea typeface="锐字云字库超粗黑体1.0" panose="02010604000000000000" pitchFamily="2" charset="-122"/>
                </a:rPr>
                <a:t>目录</a:t>
              </a:r>
            </a:p>
          </p:txBody>
        </p:sp>
      </p:grpSp>
      <p:sp>
        <p:nvSpPr>
          <p:cNvPr id="15" name="矩形 14"/>
          <p:cNvSpPr/>
          <p:nvPr/>
        </p:nvSpPr>
        <p:spPr>
          <a:xfrm>
            <a:off x="875388" y="4274847"/>
            <a:ext cx="16722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      问题描述</a:t>
            </a:r>
          </a:p>
        </p:txBody>
      </p:sp>
      <p:sp>
        <p:nvSpPr>
          <p:cNvPr id="66" name="矩形 65"/>
          <p:cNvSpPr/>
          <p:nvPr/>
        </p:nvSpPr>
        <p:spPr>
          <a:xfrm>
            <a:off x="3648370" y="4274847"/>
            <a:ext cx="221086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  做题思路及流程</a:t>
            </a:r>
          </a:p>
        </p:txBody>
      </p:sp>
      <p:sp>
        <p:nvSpPr>
          <p:cNvPr id="68" name="矩形 67"/>
          <p:cNvSpPr/>
          <p:nvPr/>
        </p:nvSpPr>
        <p:spPr>
          <a:xfrm>
            <a:off x="6307120" y="4274847"/>
            <a:ext cx="18261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        溢出判断</a:t>
            </a:r>
          </a:p>
        </p:txBody>
      </p:sp>
      <p:sp>
        <p:nvSpPr>
          <p:cNvPr id="72" name="矩形 71"/>
          <p:cNvSpPr/>
          <p:nvPr/>
        </p:nvSpPr>
        <p:spPr>
          <a:xfrm>
            <a:off x="9171055" y="4253466"/>
            <a:ext cx="195438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   仿真结果分析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1250578" y="2584404"/>
            <a:ext cx="1486130" cy="1334570"/>
            <a:chOff x="1250578" y="2584404"/>
            <a:chExt cx="1486130" cy="1334570"/>
          </a:xfrm>
        </p:grpSpPr>
        <p:sp>
          <p:nvSpPr>
            <p:cNvPr id="47" name="任意多边形 46"/>
            <p:cNvSpPr/>
            <p:nvPr/>
          </p:nvSpPr>
          <p:spPr>
            <a:xfrm>
              <a:off x="1250578" y="2584404"/>
              <a:ext cx="1486130" cy="1334570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>
              <a:gsLst>
                <a:gs pos="0">
                  <a:srgbClr val="E5E5E5"/>
                </a:gs>
                <a:gs pos="100000">
                  <a:srgbClr val="FEFEFE"/>
                </a:gs>
              </a:gsLst>
              <a:lin ang="5400000" scaled="1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0E0E0"/>
                  </a:gs>
                </a:gsLst>
                <a:lin ang="5400000" scaled="1"/>
              </a:gradFill>
            </a:ln>
            <a:effectLst>
              <a:outerShdw blurRad="571500" dist="342900" dir="228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574297" y="2590698"/>
              <a:ext cx="838691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>
                  <a:solidFill>
                    <a:srgbClr val="18B0E3"/>
                  </a:solidFill>
                  <a:latin typeface="Agency FB" panose="020B0503020202020204" pitchFamily="34" charset="0"/>
                </a:rPr>
                <a:t>01</a:t>
              </a:r>
              <a:endParaRPr lang="zh-CN" altLang="en-US" sz="8000" dirty="0">
                <a:solidFill>
                  <a:srgbClr val="18B0E3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989306" y="2584404"/>
            <a:ext cx="1486130" cy="1334570"/>
            <a:chOff x="3989306" y="2584404"/>
            <a:chExt cx="1486130" cy="1334570"/>
          </a:xfrm>
        </p:grpSpPr>
        <p:sp>
          <p:nvSpPr>
            <p:cNvPr id="54" name="任意多边形 53"/>
            <p:cNvSpPr/>
            <p:nvPr/>
          </p:nvSpPr>
          <p:spPr>
            <a:xfrm>
              <a:off x="3989306" y="2584404"/>
              <a:ext cx="1486130" cy="1334570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>
              <a:gsLst>
                <a:gs pos="0">
                  <a:srgbClr val="E5E5E5"/>
                </a:gs>
                <a:gs pos="100000">
                  <a:srgbClr val="FEFEFE"/>
                </a:gs>
              </a:gsLst>
              <a:lin ang="5400000" scaled="1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0E0E0"/>
                  </a:gs>
                </a:gsLst>
                <a:lin ang="5400000" scaled="1"/>
              </a:gradFill>
            </a:ln>
            <a:effectLst>
              <a:outerShdw blurRad="571500" dist="342900" dir="228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4169868" y="2590698"/>
              <a:ext cx="1031051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>
                  <a:solidFill>
                    <a:srgbClr val="18B0E3"/>
                  </a:solidFill>
                  <a:latin typeface="Agency FB" panose="020B0503020202020204" pitchFamily="34" charset="0"/>
                </a:rPr>
                <a:t>02</a:t>
              </a:r>
              <a:endParaRPr lang="zh-CN" altLang="en-US" sz="8000" dirty="0">
                <a:solidFill>
                  <a:srgbClr val="18B0E3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728034" y="2584404"/>
            <a:ext cx="1486130" cy="1334570"/>
            <a:chOff x="6728034" y="2584404"/>
            <a:chExt cx="1486130" cy="1334570"/>
          </a:xfrm>
        </p:grpSpPr>
        <p:sp>
          <p:nvSpPr>
            <p:cNvPr id="57" name="任意多边形 56"/>
            <p:cNvSpPr/>
            <p:nvPr/>
          </p:nvSpPr>
          <p:spPr>
            <a:xfrm>
              <a:off x="6728034" y="2584404"/>
              <a:ext cx="1486130" cy="1334570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>
              <a:gsLst>
                <a:gs pos="0">
                  <a:srgbClr val="E5E5E5"/>
                </a:gs>
                <a:gs pos="100000">
                  <a:srgbClr val="FEFEFE"/>
                </a:gs>
              </a:gsLst>
              <a:lin ang="5400000" scaled="1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0E0E0"/>
                  </a:gs>
                </a:gsLst>
                <a:lin ang="5400000" scaled="1"/>
              </a:gradFill>
            </a:ln>
            <a:effectLst>
              <a:outerShdw blurRad="571500" dist="342900" dir="228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6957799" y="2590698"/>
              <a:ext cx="1063112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>
                  <a:solidFill>
                    <a:srgbClr val="18B0E3"/>
                  </a:solidFill>
                  <a:latin typeface="Agency FB" panose="020B0503020202020204" pitchFamily="34" charset="0"/>
                </a:rPr>
                <a:t>03</a:t>
              </a:r>
              <a:endParaRPr lang="zh-CN" altLang="en-US" sz="8000" dirty="0">
                <a:solidFill>
                  <a:srgbClr val="18B0E3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9466762" y="2584404"/>
            <a:ext cx="1486130" cy="1334570"/>
            <a:chOff x="9466762" y="2584404"/>
            <a:chExt cx="1486130" cy="1334570"/>
          </a:xfrm>
        </p:grpSpPr>
        <p:sp>
          <p:nvSpPr>
            <p:cNvPr id="60" name="任意多边形 59"/>
            <p:cNvSpPr/>
            <p:nvPr/>
          </p:nvSpPr>
          <p:spPr>
            <a:xfrm>
              <a:off x="9466762" y="2584404"/>
              <a:ext cx="1486130" cy="1334570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>
              <a:gsLst>
                <a:gs pos="0">
                  <a:srgbClr val="E5E5E5"/>
                </a:gs>
                <a:gs pos="100000">
                  <a:srgbClr val="FEFEFE"/>
                </a:gs>
              </a:gsLst>
              <a:lin ang="5400000" scaled="1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0E0E0"/>
                  </a:gs>
                </a:gsLst>
                <a:lin ang="5400000" scaled="1"/>
              </a:gradFill>
            </a:ln>
            <a:effectLst>
              <a:outerShdw blurRad="571500" dist="342900" dir="228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9777791" y="2590698"/>
              <a:ext cx="102303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>
                  <a:solidFill>
                    <a:srgbClr val="18B0E3"/>
                  </a:solidFill>
                  <a:latin typeface="Agency FB" panose="020B0503020202020204" pitchFamily="34" charset="0"/>
                </a:rPr>
                <a:t>04</a:t>
              </a:r>
              <a:endParaRPr lang="zh-CN" altLang="en-US" sz="8000" dirty="0">
                <a:solidFill>
                  <a:srgbClr val="18B0E3"/>
                </a:solidFill>
                <a:latin typeface="Agency FB" panose="020B0503020202020204" pitchFamily="34" charset="0"/>
              </a:endParaRPr>
            </a:p>
          </p:txBody>
        </p:sp>
      </p:grpSp>
      <p:sp>
        <p:nvSpPr>
          <p:cNvPr id="91" name="任意多边形 90"/>
          <p:cNvSpPr/>
          <p:nvPr/>
        </p:nvSpPr>
        <p:spPr>
          <a:xfrm>
            <a:off x="1080871" y="2435772"/>
            <a:ext cx="1825542" cy="1639368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noFill/>
          <a:ln w="25400">
            <a:solidFill>
              <a:schemeClr val="bg1">
                <a:alpha val="22000"/>
              </a:schemeClr>
            </a:solidFill>
          </a:ln>
          <a:effectLst>
            <a:outerShdw blurRad="571500" dist="342900" dir="228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任意多边形 91"/>
          <p:cNvSpPr/>
          <p:nvPr/>
        </p:nvSpPr>
        <p:spPr>
          <a:xfrm>
            <a:off x="3819599" y="2426437"/>
            <a:ext cx="1825542" cy="1639368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noFill/>
          <a:ln w="25400">
            <a:solidFill>
              <a:schemeClr val="bg1">
                <a:alpha val="22000"/>
              </a:schemeClr>
            </a:solidFill>
          </a:ln>
          <a:effectLst>
            <a:outerShdw blurRad="571500" dist="342900" dir="228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/>
        </p:nvSpPr>
        <p:spPr>
          <a:xfrm>
            <a:off x="6558327" y="2438323"/>
            <a:ext cx="1825542" cy="1639368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noFill/>
          <a:ln w="25400">
            <a:solidFill>
              <a:schemeClr val="bg1">
                <a:alpha val="22000"/>
              </a:schemeClr>
            </a:solidFill>
          </a:ln>
          <a:effectLst>
            <a:outerShdw blurRad="571500" dist="342900" dir="228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9282769" y="2435772"/>
            <a:ext cx="1825542" cy="1639368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noFill/>
          <a:ln w="25400">
            <a:solidFill>
              <a:schemeClr val="bg1">
                <a:alpha val="22000"/>
              </a:schemeClr>
            </a:solidFill>
          </a:ln>
          <a:effectLst>
            <a:outerShdw blurRad="571500" dist="342900" dir="228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4442759" y="-1510039"/>
            <a:ext cx="3306481" cy="2969277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noFill/>
          <a:ln w="25400">
            <a:solidFill>
              <a:schemeClr val="bg1">
                <a:alpha val="22000"/>
              </a:schemeClr>
            </a:solidFill>
          </a:ln>
          <a:effectLst>
            <a:outerShdw blurRad="571500" dist="342900" dir="228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69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6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6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6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6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3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6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6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66" grpId="0"/>
      <p:bldP spid="68" grpId="0"/>
      <p:bldP spid="72" grpId="0"/>
      <p:bldP spid="91" grpId="0" animBg="1"/>
      <p:bldP spid="92" grpId="0" animBg="1"/>
      <p:bldP spid="93" grpId="0" animBg="1"/>
      <p:bldP spid="94" grpId="0" animBg="1"/>
      <p:bldP spid="2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BE9BD77A-C477-467D-8B7B-A83C53575E00}"/>
              </a:ext>
            </a:extLst>
          </p:cNvPr>
          <p:cNvSpPr txBox="1"/>
          <p:nvPr/>
        </p:nvSpPr>
        <p:spPr>
          <a:xfrm>
            <a:off x="924911" y="477346"/>
            <a:ext cx="100058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zh-CN" altLang="en-US" sz="2400" b="1" dirty="0"/>
              <a:t>减</a:t>
            </a:r>
            <a:r>
              <a:rPr lang="zh-CN" altLang="en-US" sz="2400" b="1" dirty="0" smtClean="0"/>
              <a:t>法运算</a:t>
            </a:r>
            <a:endParaRPr lang="en-US" altLang="zh-CN" sz="2400" b="1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19" y="1317193"/>
            <a:ext cx="10986414" cy="4439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200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3631533" y="2151594"/>
            <a:ext cx="5109091" cy="1569660"/>
          </a:xfrm>
          <a:prstGeom prst="rect">
            <a:avLst/>
          </a:prstGeom>
          <a:noFill/>
          <a:effectLst>
            <a:outerShdw blurRad="114300" dist="38100" dir="5460000" algn="tr" rotWithShape="0">
              <a:prstClr val="black">
                <a:alpha val="16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谢谢大家</a:t>
            </a:r>
          </a:p>
        </p:txBody>
      </p:sp>
      <p:sp>
        <p:nvSpPr>
          <p:cNvPr id="27" name="六边形 26"/>
          <p:cNvSpPr/>
          <p:nvPr/>
        </p:nvSpPr>
        <p:spPr>
          <a:xfrm rot="5400000">
            <a:off x="3977317" y="5593935"/>
            <a:ext cx="4237367" cy="3616159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六边形 27"/>
          <p:cNvSpPr/>
          <p:nvPr/>
        </p:nvSpPr>
        <p:spPr>
          <a:xfrm rot="5400000" flipH="1">
            <a:off x="2583546" y="7014855"/>
            <a:ext cx="3207864" cy="2737582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六边形 28"/>
          <p:cNvSpPr/>
          <p:nvPr/>
        </p:nvSpPr>
        <p:spPr>
          <a:xfrm rot="5400000" flipH="1">
            <a:off x="3405372" y="5833227"/>
            <a:ext cx="1188193" cy="1014000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六边形 29"/>
          <p:cNvSpPr/>
          <p:nvPr/>
        </p:nvSpPr>
        <p:spPr>
          <a:xfrm rot="5400000" flipH="1">
            <a:off x="8280493" y="5239130"/>
            <a:ext cx="1188193" cy="1014000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六边形 30"/>
          <p:cNvSpPr/>
          <p:nvPr/>
        </p:nvSpPr>
        <p:spPr>
          <a:xfrm rot="5400000" flipH="1">
            <a:off x="8812784" y="6406577"/>
            <a:ext cx="1689837" cy="1442102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六边形 31"/>
          <p:cNvSpPr/>
          <p:nvPr/>
        </p:nvSpPr>
        <p:spPr>
          <a:xfrm rot="5400000" flipH="1">
            <a:off x="9827152" y="6349133"/>
            <a:ext cx="2635986" cy="2249543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六边形 32"/>
          <p:cNvSpPr/>
          <p:nvPr/>
        </p:nvSpPr>
        <p:spPr>
          <a:xfrm rot="5400000" flipH="1">
            <a:off x="1957338" y="6647237"/>
            <a:ext cx="1833900" cy="1565045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六边形 33"/>
          <p:cNvSpPr/>
          <p:nvPr/>
        </p:nvSpPr>
        <p:spPr>
          <a:xfrm rot="5400000" flipH="1">
            <a:off x="-300354" y="5341249"/>
            <a:ext cx="2581335" cy="2202903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六边形 34"/>
          <p:cNvSpPr/>
          <p:nvPr/>
        </p:nvSpPr>
        <p:spPr>
          <a:xfrm rot="5400000" flipH="1">
            <a:off x="8480954" y="6906027"/>
            <a:ext cx="519340" cy="443204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六边形 35"/>
          <p:cNvSpPr/>
          <p:nvPr/>
        </p:nvSpPr>
        <p:spPr>
          <a:xfrm rot="5400000" flipH="1">
            <a:off x="7644409" y="5524526"/>
            <a:ext cx="519344" cy="443208"/>
          </a:xfrm>
          <a:prstGeom prst="hexagon">
            <a:avLst>
              <a:gd name="adj" fmla="val 27952"/>
              <a:gd name="vf" fmla="val 115470"/>
            </a:avLst>
          </a:prstGeom>
          <a:gradFill flip="none" rotWithShape="1">
            <a:gsLst>
              <a:gs pos="0">
                <a:srgbClr val="FBFBFB"/>
              </a:gs>
              <a:gs pos="100000">
                <a:srgbClr val="E1E1E1"/>
              </a:gs>
            </a:gsLst>
            <a:lin ang="18900000" scaled="1"/>
            <a:tileRect/>
          </a:gradFill>
          <a:ln w="38100">
            <a:gradFill>
              <a:gsLst>
                <a:gs pos="0">
                  <a:srgbClr val="FCFCFC"/>
                </a:gs>
                <a:gs pos="100000">
                  <a:srgbClr val="E1E1E1"/>
                </a:gs>
              </a:gsLst>
              <a:lin ang="5400000" scaled="1"/>
            </a:gradFill>
          </a:ln>
          <a:effectLst>
            <a:outerShdw blurRad="901700" dist="927100" dir="11040000" sx="91000" sy="91000" algn="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9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4249692" y="1037774"/>
            <a:ext cx="3741644" cy="3360060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noFill/>
          <a:ln w="25400">
            <a:solidFill>
              <a:schemeClr val="bg1">
                <a:alpha val="22000"/>
              </a:schemeClr>
            </a:solidFill>
          </a:ln>
          <a:effectLst>
            <a:outerShdw blurRad="571500" dist="342900" dir="228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4706286" y="1267811"/>
            <a:ext cx="2828456" cy="2719993"/>
            <a:chOff x="4706287" y="1267811"/>
            <a:chExt cx="2828456" cy="2719993"/>
          </a:xfrm>
        </p:grpSpPr>
        <p:sp>
          <p:nvSpPr>
            <p:cNvPr id="3" name="任意多边形 2"/>
            <p:cNvSpPr/>
            <p:nvPr/>
          </p:nvSpPr>
          <p:spPr>
            <a:xfrm>
              <a:off x="4706287" y="1447803"/>
              <a:ext cx="2828456" cy="2540001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>
              <a:gsLst>
                <a:gs pos="0">
                  <a:srgbClr val="E5E5E5"/>
                </a:gs>
                <a:gs pos="100000">
                  <a:srgbClr val="FEFEFE"/>
                </a:gs>
              </a:gsLst>
              <a:lin ang="5400000" scaled="1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0E0E0"/>
                  </a:gs>
                </a:gsLst>
                <a:lin ang="5400000" scaled="1"/>
              </a:gradFill>
            </a:ln>
            <a:effectLst>
              <a:outerShdw blurRad="571500" dist="342900" dir="228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464726" y="1267811"/>
              <a:ext cx="131157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rgbClr val="18B0E3"/>
                  </a:solidFill>
                  <a:latin typeface="Agency FB" panose="020B0503020202020204" pitchFamily="34" charset="0"/>
                </a:rPr>
                <a:t>01</a:t>
              </a:r>
              <a:endParaRPr lang="zh-CN" altLang="en-US" sz="13800" dirty="0">
                <a:solidFill>
                  <a:srgbClr val="18B0E3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379480" y="3195033"/>
              <a:ext cx="154920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rgbClr val="18B0E3"/>
                  </a:solidFill>
                  <a:latin typeface="Segoe UI Semilight" panose="020B0402040204020203" pitchFamily="34" charset="0"/>
                  <a:ea typeface="Kozuka Gothic Pro L" panose="020B0200000000000000" pitchFamily="34" charset="-128"/>
                  <a:cs typeface="Segoe UI Semilight" panose="020B0402040204020203" pitchFamily="34" charset="0"/>
                </a:rPr>
                <a:t>Part One</a:t>
              </a:r>
              <a:endParaRPr lang="zh-CN" altLang="en-US" sz="2800" b="1" dirty="0">
                <a:solidFill>
                  <a:srgbClr val="18B0E3"/>
                </a:solidFill>
                <a:latin typeface="Segoe UI Semilight" panose="020B0402040204020203" pitchFamily="34" charset="0"/>
                <a:ea typeface="Kozuka Gothic Pro L" panose="020B0200000000000000" pitchFamily="34" charset="-128"/>
                <a:cs typeface="Segoe UI Semilight" panose="020B0402040204020203" pitchFamily="34" charset="0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2867729" y="4677034"/>
            <a:ext cx="4948791" cy="1107996"/>
          </a:xfrm>
          <a:prstGeom prst="rect">
            <a:avLst/>
          </a:prstGeom>
          <a:noFill/>
          <a:effectLst>
            <a:outerShdw blurRad="63500" dist="38100" dir="5400000" algn="t" rotWithShape="0">
              <a:prstClr val="black">
                <a:alpha val="27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          </a:t>
            </a:r>
            <a:r>
              <a:rPr lang="zh-CN" altLang="en-US" sz="66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问题描述</a:t>
            </a:r>
          </a:p>
        </p:txBody>
      </p:sp>
      <p:pic>
        <p:nvPicPr>
          <p:cNvPr id="2" name="梁静茹 - 给未来的自己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91227" y="12678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494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B9ED65B1-8E0E-41EA-801B-8287B36BF4CB}"/>
              </a:ext>
            </a:extLst>
          </p:cNvPr>
          <p:cNvSpPr txBox="1"/>
          <p:nvPr/>
        </p:nvSpPr>
        <p:spPr>
          <a:xfrm>
            <a:off x="1303283" y="725214"/>
            <a:ext cx="8439807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/>
              <a:t>问题描述：</a:t>
            </a:r>
            <a:endParaRPr lang="en-US" altLang="zh-CN" sz="6000" dirty="0"/>
          </a:p>
          <a:p>
            <a:r>
              <a:rPr lang="en-US" altLang="zh-CN" dirty="0"/>
              <a:t>	</a:t>
            </a:r>
          </a:p>
          <a:p>
            <a:endParaRPr lang="en-US" altLang="zh-CN" sz="4000" dirty="0"/>
          </a:p>
          <a:p>
            <a:r>
              <a:rPr lang="en-US" altLang="zh-CN" sz="4000" dirty="0"/>
              <a:t>	</a:t>
            </a:r>
            <a:r>
              <a:rPr lang="zh-CN" altLang="en-US" sz="4000" dirty="0"/>
              <a:t>利用</a:t>
            </a:r>
            <a:r>
              <a:rPr lang="en-US" altLang="zh-CN" sz="4000" dirty="0"/>
              <a:t>LPM_ADD_SUB</a:t>
            </a:r>
            <a:r>
              <a:rPr lang="zh-CN" altLang="en-US" sz="4000" dirty="0"/>
              <a:t>实现两个</a:t>
            </a:r>
            <a:r>
              <a:rPr lang="en-US" altLang="zh-CN" sz="4000" dirty="0"/>
              <a:t>8</a:t>
            </a:r>
            <a:r>
              <a:rPr lang="zh-CN" altLang="en-US" sz="4000" dirty="0"/>
              <a:t>位数的加法或减法运算，要求有溢出判断。要求：仿真验证，并在“</a:t>
            </a:r>
            <a:r>
              <a:rPr lang="en-US" altLang="zh-CN" sz="4000" dirty="0"/>
              <a:t>Tools-Netlist Viewers-RTL viewer”</a:t>
            </a:r>
            <a:r>
              <a:rPr lang="zh-CN" altLang="en-US" sz="4000" dirty="0"/>
              <a:t>中查看结果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0717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4249692" y="1037774"/>
            <a:ext cx="3741644" cy="3360060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noFill/>
          <a:ln w="25400">
            <a:solidFill>
              <a:schemeClr val="bg1">
                <a:alpha val="22000"/>
              </a:schemeClr>
            </a:solidFill>
          </a:ln>
          <a:effectLst>
            <a:outerShdw blurRad="571500" dist="342900" dir="228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4706286" y="1267811"/>
            <a:ext cx="2828456" cy="2719993"/>
            <a:chOff x="4706287" y="1267811"/>
            <a:chExt cx="2828456" cy="2719993"/>
          </a:xfrm>
        </p:grpSpPr>
        <p:sp>
          <p:nvSpPr>
            <p:cNvPr id="3" name="任意多边形 2"/>
            <p:cNvSpPr/>
            <p:nvPr/>
          </p:nvSpPr>
          <p:spPr>
            <a:xfrm>
              <a:off x="4706287" y="1447803"/>
              <a:ext cx="2828456" cy="2540001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>
              <a:gsLst>
                <a:gs pos="0">
                  <a:srgbClr val="E5E5E5"/>
                </a:gs>
                <a:gs pos="100000">
                  <a:srgbClr val="FEFEFE"/>
                </a:gs>
              </a:gsLst>
              <a:lin ang="5400000" scaled="1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0E0E0"/>
                  </a:gs>
                </a:gsLst>
                <a:lin ang="5400000" scaled="1"/>
              </a:gradFill>
            </a:ln>
            <a:effectLst>
              <a:outerShdw blurRad="571500" dist="342900" dir="228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464726" y="1267811"/>
              <a:ext cx="1643399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dirty="0">
                  <a:solidFill>
                    <a:srgbClr val="18B0E3"/>
                  </a:solidFill>
                  <a:latin typeface="Agency FB" panose="020B0503020202020204" pitchFamily="34" charset="0"/>
                </a:rPr>
                <a:t>02</a:t>
              </a:r>
              <a:endParaRPr lang="zh-CN" altLang="en-US" sz="13800" dirty="0">
                <a:solidFill>
                  <a:srgbClr val="18B0E3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379480" y="3195033"/>
              <a:ext cx="15187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rgbClr val="18B0E3"/>
                  </a:solidFill>
                  <a:latin typeface="Segoe UI Semilight" panose="020B0402040204020203" pitchFamily="34" charset="0"/>
                  <a:ea typeface="Kozuka Gothic Pro L" panose="020B0200000000000000" pitchFamily="34" charset="-128"/>
                  <a:cs typeface="Segoe UI Semilight" panose="020B0402040204020203" pitchFamily="34" charset="0"/>
                </a:rPr>
                <a:t>Part Two</a:t>
              </a:r>
              <a:endParaRPr lang="zh-CN" altLang="en-US" sz="2800" b="1" dirty="0">
                <a:solidFill>
                  <a:srgbClr val="18B0E3"/>
                </a:solidFill>
                <a:latin typeface="Segoe UI Semilight" panose="020B0402040204020203" pitchFamily="34" charset="0"/>
                <a:ea typeface="Kozuka Gothic Pro L" panose="020B0200000000000000" pitchFamily="34" charset="-128"/>
                <a:cs typeface="Segoe UI Semilight" panose="020B0402040204020203" pitchFamily="34" charset="0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2867729" y="4677034"/>
            <a:ext cx="6385081" cy="1107996"/>
          </a:xfrm>
          <a:prstGeom prst="rect">
            <a:avLst/>
          </a:prstGeom>
          <a:noFill/>
          <a:effectLst>
            <a:outerShdw blurRad="63500" dist="38100" dir="5400000" algn="t" rotWithShape="0">
              <a:prstClr val="black">
                <a:alpha val="27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  </a:t>
            </a:r>
            <a:r>
              <a:rPr lang="zh-CN" altLang="en-US" sz="66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做题思路及流程</a:t>
            </a:r>
          </a:p>
        </p:txBody>
      </p:sp>
      <p:pic>
        <p:nvPicPr>
          <p:cNvPr id="2" name="梁静茹 - 给未来的自己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91227" y="12678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4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9351" y="629587"/>
            <a:ext cx="7689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+mn-ea"/>
              </a:rPr>
              <a:t>建立仿真文件：</a:t>
            </a:r>
            <a:endParaRPr lang="zh-CN" altLang="en-US" sz="4000" b="1" dirty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1617" y="1948561"/>
            <a:ext cx="50647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endParaRPr lang="en-US" altLang="zh-CN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使用</a:t>
            </a:r>
            <a:r>
              <a:rPr lang="en-US" altLang="zh-CN" sz="2400" dirty="0"/>
              <a:t>tools/option</a:t>
            </a:r>
            <a:r>
              <a:rPr lang="zh-CN" altLang="en-US" sz="2400" dirty="0"/>
              <a:t>，修改相应的仿真时间属性，从而达到理想的效果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endParaRPr lang="zh-CN" alt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211" y="749508"/>
            <a:ext cx="6580187" cy="5838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406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BE9BD77A-C477-467D-8B7B-A83C53575E00}"/>
              </a:ext>
            </a:extLst>
          </p:cNvPr>
          <p:cNvSpPr txBox="1"/>
          <p:nvPr/>
        </p:nvSpPr>
        <p:spPr>
          <a:xfrm>
            <a:off x="924911" y="449891"/>
            <a:ext cx="100058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2. </a:t>
            </a:r>
            <a:r>
              <a:rPr lang="zh-CN" altLang="en-US" sz="2400" dirty="0" smtClean="0"/>
              <a:t>生成</a:t>
            </a:r>
            <a:r>
              <a:rPr lang="zh-CN" altLang="en-US" sz="2400" dirty="0"/>
              <a:t>仿真网表；</a:t>
            </a:r>
            <a:endParaRPr lang="en-US" altLang="zh-CN" sz="2400" dirty="0"/>
          </a:p>
          <a:p>
            <a:r>
              <a:rPr lang="en-US" altLang="zh-CN" sz="2400" dirty="0"/>
              <a:t>	</a:t>
            </a:r>
            <a:r>
              <a:rPr lang="zh-CN" altLang="en-US" sz="2400" dirty="0"/>
              <a:t>在进行功能仿真前，要生成功能仿真网表的。</a:t>
            </a:r>
            <a:endParaRPr lang="en-US" altLang="zh-CN" sz="2400" dirty="0"/>
          </a:p>
          <a:p>
            <a:r>
              <a:rPr lang="en-US" altLang="zh-CN" sz="2400" dirty="0"/>
              <a:t>	</a:t>
            </a:r>
            <a:r>
              <a:rPr lang="zh-CN" altLang="en-US" sz="2400" dirty="0"/>
              <a:t>点击</a:t>
            </a:r>
            <a:r>
              <a:rPr lang="en-US" altLang="zh-CN" sz="2400" dirty="0"/>
              <a:t>processing/Generate Functional Simulation </a:t>
            </a:r>
            <a:r>
              <a:rPr lang="en-US" altLang="zh-CN" sz="2400" dirty="0" err="1"/>
              <a:t>Netlist</a:t>
            </a:r>
            <a:r>
              <a:rPr lang="zh-CN" altLang="en-US" sz="2400" dirty="0"/>
              <a:t>生成仿真网表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endParaRPr lang="en-US" altLang="zh-CN" sz="2400" dirty="0"/>
          </a:p>
          <a:p>
            <a:r>
              <a:rPr lang="en-US" altLang="zh-CN" sz="2400" dirty="0" smtClean="0"/>
              <a:t>3. </a:t>
            </a:r>
            <a:r>
              <a:rPr lang="zh-CN" altLang="en-US" sz="2400" dirty="0" smtClean="0"/>
              <a:t>按常规方法建立一个仿真文件并输入信号节点，得到下图。</a:t>
            </a:r>
            <a:endParaRPr lang="en-US" altLang="zh-CN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941" y="2388883"/>
            <a:ext cx="9475787" cy="3867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406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BE9BD77A-C477-467D-8B7B-A83C53575E00}"/>
              </a:ext>
            </a:extLst>
          </p:cNvPr>
          <p:cNvSpPr txBox="1"/>
          <p:nvPr/>
        </p:nvSpPr>
        <p:spPr>
          <a:xfrm>
            <a:off x="924911" y="702198"/>
            <a:ext cx="10005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4.  </a:t>
            </a:r>
            <a:r>
              <a:rPr lang="zh-CN" altLang="en-US" sz="2400" dirty="0" smtClean="0"/>
              <a:t>对</a:t>
            </a:r>
            <a:r>
              <a:rPr lang="zh-CN" altLang="en-US" sz="2400" dirty="0"/>
              <a:t>仿真文件的输入信号设定仿真值和修改地址总线的值 </a:t>
            </a:r>
            <a:endParaRPr lang="en-US" altLang="zh-CN" sz="3200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628" y="1326362"/>
            <a:ext cx="6921942" cy="443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406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BE9BD77A-C477-467D-8B7B-A83C53575E00}"/>
              </a:ext>
            </a:extLst>
          </p:cNvPr>
          <p:cNvSpPr txBox="1"/>
          <p:nvPr/>
        </p:nvSpPr>
        <p:spPr>
          <a:xfrm>
            <a:off x="924911" y="1406736"/>
            <a:ext cx="10005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5.  </a:t>
            </a:r>
            <a:r>
              <a:rPr lang="zh-CN" altLang="en-US" sz="2400" dirty="0" smtClean="0"/>
              <a:t>分别设置两个八位数的值，其中</a:t>
            </a:r>
            <a:r>
              <a:rPr lang="en-US" altLang="zh-CN" sz="2400" dirty="0" smtClean="0"/>
              <a:t>in1</a:t>
            </a:r>
            <a:r>
              <a:rPr lang="zh-CN" altLang="en-US" sz="2400" dirty="0" smtClean="0"/>
              <a:t>为被加数</a:t>
            </a:r>
            <a:r>
              <a:rPr lang="en-US" altLang="zh-CN" sz="2400" dirty="0" smtClean="0"/>
              <a:t>/</a:t>
            </a:r>
            <a:r>
              <a:rPr lang="zh-CN" altLang="en-US" sz="2400" dirty="0" smtClean="0"/>
              <a:t>被减数，</a:t>
            </a:r>
            <a:r>
              <a:rPr lang="en-US" altLang="zh-CN" sz="2400" dirty="0" smtClean="0"/>
              <a:t>in2</a:t>
            </a:r>
            <a:r>
              <a:rPr lang="zh-CN" altLang="en-US" sz="2400" dirty="0" smtClean="0"/>
              <a:t>为加数</a:t>
            </a:r>
            <a:r>
              <a:rPr lang="en-US" altLang="zh-CN" sz="2400" dirty="0" smtClean="0"/>
              <a:t>/</a:t>
            </a:r>
            <a:r>
              <a:rPr lang="zh-CN" altLang="en-US" sz="2400" dirty="0" smtClean="0"/>
              <a:t>减数。</a:t>
            </a:r>
            <a:endParaRPr lang="en-US" altLang="zh-CN" sz="2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748" y="2086799"/>
            <a:ext cx="4789989" cy="3859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406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1601</TotalTime>
  <Words>672</Words>
  <Application>Microsoft Office PowerPoint</Application>
  <PresentationFormat>自定义</PresentationFormat>
  <Paragraphs>85</Paragraphs>
  <Slides>21</Slides>
  <Notes>0</Notes>
  <HiddenSlides>0</HiddenSlides>
  <MMClips>4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2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dell</cp:lastModifiedBy>
  <cp:revision>164</cp:revision>
  <dcterms:created xsi:type="dcterms:W3CDTF">2016-03-31T10:33:00Z</dcterms:created>
  <dcterms:modified xsi:type="dcterms:W3CDTF">2018-10-24T08:55:53Z</dcterms:modified>
</cp:coreProperties>
</file>

<file path=docProps/thumbnail.jpeg>
</file>